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3" r:id="rId2"/>
    <p:sldMasterId id="2147483716" r:id="rId3"/>
    <p:sldMasterId id="2147483722" r:id="rId4"/>
  </p:sldMasterIdLst>
  <p:notesMasterIdLst>
    <p:notesMasterId r:id="rId68"/>
  </p:notesMasterIdLst>
  <p:sldIdLst>
    <p:sldId id="636" r:id="rId5"/>
    <p:sldId id="352" r:id="rId6"/>
    <p:sldId id="551" r:id="rId7"/>
    <p:sldId id="562" r:id="rId8"/>
    <p:sldId id="455" r:id="rId9"/>
    <p:sldId id="575" r:id="rId10"/>
    <p:sldId id="577" r:id="rId11"/>
    <p:sldId id="576" r:id="rId12"/>
    <p:sldId id="579" r:id="rId13"/>
    <p:sldId id="580" r:id="rId14"/>
    <p:sldId id="618" r:id="rId15"/>
    <p:sldId id="581" r:id="rId16"/>
    <p:sldId id="584" r:id="rId17"/>
    <p:sldId id="582" r:id="rId18"/>
    <p:sldId id="586" r:id="rId19"/>
    <p:sldId id="617" r:id="rId20"/>
    <p:sldId id="583" r:id="rId21"/>
    <p:sldId id="588" r:id="rId22"/>
    <p:sldId id="589" r:id="rId23"/>
    <p:sldId id="619" r:id="rId24"/>
    <p:sldId id="587" r:id="rId25"/>
    <p:sldId id="590" r:id="rId26"/>
    <p:sldId id="591" r:id="rId27"/>
    <p:sldId id="592" r:id="rId28"/>
    <p:sldId id="634" r:id="rId29"/>
    <p:sldId id="620" r:id="rId30"/>
    <p:sldId id="594" r:id="rId31"/>
    <p:sldId id="595" r:id="rId32"/>
    <p:sldId id="637" r:id="rId33"/>
    <p:sldId id="621" r:id="rId34"/>
    <p:sldId id="596" r:id="rId35"/>
    <p:sldId id="597" r:id="rId36"/>
    <p:sldId id="598" r:id="rId37"/>
    <p:sldId id="622" r:id="rId38"/>
    <p:sldId id="599" r:id="rId39"/>
    <p:sldId id="600" r:id="rId40"/>
    <p:sldId id="623" r:id="rId41"/>
    <p:sldId id="601" r:id="rId42"/>
    <p:sldId id="602" r:id="rId43"/>
    <p:sldId id="603" r:id="rId44"/>
    <p:sldId id="624" r:id="rId45"/>
    <p:sldId id="604" r:id="rId46"/>
    <p:sldId id="605" r:id="rId47"/>
    <p:sldId id="625" r:id="rId48"/>
    <p:sldId id="606" r:id="rId49"/>
    <p:sldId id="607" r:id="rId50"/>
    <p:sldId id="609" r:id="rId51"/>
    <p:sldId id="626" r:id="rId52"/>
    <p:sldId id="608" r:id="rId53"/>
    <p:sldId id="611" r:id="rId54"/>
    <p:sldId id="615" r:id="rId55"/>
    <p:sldId id="612" r:id="rId56"/>
    <p:sldId id="610" r:id="rId57"/>
    <p:sldId id="613" r:id="rId58"/>
    <p:sldId id="616" r:id="rId59"/>
    <p:sldId id="614" r:id="rId60"/>
    <p:sldId id="635" r:id="rId61"/>
    <p:sldId id="632" r:id="rId62"/>
    <p:sldId id="633" r:id="rId63"/>
    <p:sldId id="629" r:id="rId64"/>
    <p:sldId id="630" r:id="rId65"/>
    <p:sldId id="631" r:id="rId66"/>
    <p:sldId id="358" r:id="rId67"/>
  </p:sldIdLst>
  <p:sldSz cx="12192000" cy="6858000"/>
  <p:notesSz cx="6858000" cy="9144000"/>
  <p:embeddedFontLst>
    <p:embeddedFont>
      <p:font typeface="Roboto" pitchFamily="2" charset="0"/>
      <p:regular r:id="rId69"/>
      <p:bold r:id="rId70"/>
      <p:italic r:id="rId71"/>
      <p:boldItalic r:id="rId72"/>
    </p:embeddedFont>
    <p:embeddedFont>
      <p:font typeface="Roboto Condensed" panose="02000000000000000000" pitchFamily="2" charset="0"/>
      <p:regular r:id="rId73"/>
      <p:bold r:id="rId74"/>
      <p:italic r:id="rId75"/>
      <p:boldItalic r:id="rId76"/>
    </p:embeddedFont>
    <p:embeddedFont>
      <p:font typeface="Roboto Condensed Light" panose="02000000000000000000" pitchFamily="2" charset="0"/>
      <p:regular r:id="rId77"/>
      <p:italic r:id="rId78"/>
    </p:embeddedFont>
    <p:embeddedFont>
      <p:font typeface="Wingdings 2" panose="05020102010507070707" pitchFamily="18" charset="2"/>
      <p:regular r:id="rId79"/>
    </p:embeddedFont>
    <p:embeddedFont>
      <p:font typeface="Wingdings 3" panose="05040102010807070707" pitchFamily="18" charset="2"/>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A3T7vAvRhEVIjQ0MLXJbRg==" hashData="zKczER3KOpdu7gZ40W8253FKMO3UBVjdTLf8LGfWJdltSNJcQncqjAP/lqf8OFL55y+dHm+wkMw+qZywzqhF1A=="/>
  <p:extLst>
    <p:ext uri="{521415D9-36F7-43E2-AB2F-B90AF26B5E84}">
      <p14:sectionLst xmlns:p14="http://schemas.microsoft.com/office/powerpoint/2010/main">
        <p14:section name="Default Section" id="{163B66B1-CE91-4C95-8400-3BFF7DCB5AC5}">
          <p14:sldIdLst>
            <p14:sldId id="636"/>
            <p14:sldId id="352"/>
          </p14:sldIdLst>
        </p14:section>
        <p14:section name="Basics of AR/VR" id="{6ADF29C0-79C9-455E-9906-2969046F5852}">
          <p14:sldIdLst>
            <p14:sldId id="551"/>
            <p14:sldId id="562"/>
            <p14:sldId id="455"/>
            <p14:sldId id="575"/>
            <p14:sldId id="577"/>
            <p14:sldId id="576"/>
            <p14:sldId id="579"/>
            <p14:sldId id="580"/>
          </p14:sldIdLst>
        </p14:section>
        <p14:section name="comparison of AR and VR" id="{41D963AB-073B-4C9D-8DBC-254C32215620}">
          <p14:sldIdLst>
            <p14:sldId id="618"/>
            <p14:sldId id="581"/>
            <p14:sldId id="584"/>
            <p14:sldId id="582"/>
            <p14:sldId id="586"/>
          </p14:sldIdLst>
        </p14:section>
        <p14:section name="Challenges with AR and VR" id="{7E8F7B2E-1C27-4B56-8021-4C69C8CD1B6E}">
          <p14:sldIdLst>
            <p14:sldId id="617"/>
            <p14:sldId id="583"/>
            <p14:sldId id="588"/>
            <p14:sldId id="589"/>
          </p14:sldIdLst>
        </p14:section>
        <p14:section name="AR systems and functionality" id="{A4381FFA-C6BF-42A3-BE25-F073D7BDE404}">
          <p14:sldIdLst>
            <p14:sldId id="619"/>
            <p14:sldId id="587"/>
            <p14:sldId id="590"/>
            <p14:sldId id="591"/>
            <p14:sldId id="592"/>
            <p14:sldId id="634"/>
          </p14:sldIdLst>
        </p14:section>
        <p14:section name="Visualization techniques" id="{35765627-7082-430E-B7F1-E441348BBF85}">
          <p14:sldIdLst>
            <p14:sldId id="620"/>
            <p14:sldId id="594"/>
            <p14:sldId id="595"/>
            <p14:sldId id="637"/>
          </p14:sldIdLst>
        </p14:section>
        <p14:section name="Enhancing interactivity in AR-VR environments" id="{57778D6B-22A4-4E76-942C-70F929638B11}">
          <p14:sldIdLst>
            <p14:sldId id="621"/>
            <p14:sldId id="596"/>
            <p14:sldId id="597"/>
            <p14:sldId id="598"/>
          </p14:sldIdLst>
        </p14:section>
        <p14:section name="Evaluating AR-VR systems" id="{3C8F6CEC-802C-46C6-A8B9-A14BAA864657}">
          <p14:sldIdLst>
            <p14:sldId id="622"/>
            <p14:sldId id="599"/>
            <p14:sldId id="600"/>
          </p14:sldIdLst>
        </p14:section>
        <p14:section name="Real-time computer graphics in AR-VR" id="{2A2E8655-4D58-4DDD-A417-194902C97F3C}">
          <p14:sldIdLst>
            <p14:sldId id="623"/>
            <p14:sldId id="601"/>
            <p14:sldId id="602"/>
            <p14:sldId id="603"/>
          </p14:sldIdLst>
        </p14:section>
        <p14:section name="Flight simulation AR-VR" id="{ABD4CFEE-F245-47F8-A324-DAE9FD626F5B}">
          <p14:sldIdLst>
            <p14:sldId id="624"/>
            <p14:sldId id="604"/>
            <p14:sldId id="605"/>
          </p14:sldIdLst>
        </p14:section>
        <p14:section name="Virtual environment requirement AR-VR" id="{36DC7519-D164-452C-B64D-2CA60C5662F8}">
          <p14:sldIdLst>
            <p14:sldId id="625"/>
            <p14:sldId id="606"/>
            <p14:sldId id="607"/>
            <p14:sldId id="609"/>
          </p14:sldIdLst>
        </p14:section>
        <p14:section name="Benefits of virtual reality and augmented reality" id="{C3C4DDDD-2ADD-47FD-9DD9-A4EEB6AD6122}">
          <p14:sldIdLst>
            <p14:sldId id="626"/>
            <p14:sldId id="608"/>
            <p14:sldId id="611"/>
            <p14:sldId id="615"/>
            <p14:sldId id="612"/>
            <p14:sldId id="610"/>
            <p14:sldId id="613"/>
            <p14:sldId id="616"/>
            <p14:sldId id="614"/>
          </p14:sldIdLst>
        </p14:section>
        <p14:section name="Applications of AR-VR" id="{58491DC0-0237-4FB6-B53D-25590EBB1C1F}">
          <p14:sldIdLst>
            <p14:sldId id="635"/>
            <p14:sldId id="632"/>
            <p14:sldId id="633"/>
            <p14:sldId id="629"/>
            <p14:sldId id="630"/>
            <p14:sldId id="631"/>
            <p14:sldId id="3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FFFF"/>
    <a:srgbClr val="FF66CC"/>
    <a:srgbClr val="FF66FF"/>
    <a:srgbClr val="FF33CC"/>
    <a:srgbClr val="000000"/>
    <a:srgbClr val="C62827"/>
    <a:srgbClr val="008000"/>
    <a:srgbClr val="B71B1C"/>
    <a:srgbClr val="ED52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9/8/2025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5.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16.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2.jpeg"/><Relationship Id="rId4" Type="http://schemas.openxmlformats.org/officeDocument/2006/relationships/image" Target="../media/image18.png"/><Relationship Id="rId9"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4.png"/><Relationship Id="rId4" Type="http://schemas.microsoft.com/office/2007/relationships/hdphoto" Target="../media/hdphoto3.wdp"/></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eg"/></Relationships>
</file>

<file path=ppt/slideLayouts/_rels/slideLayout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eg"/></Relationships>
</file>

<file path=ppt/slideLayouts/_rels/slideLayout3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eg"/></Relationships>
</file>

<file path=ppt/slideLayouts/_rels/slideLayout3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eg"/></Relationships>
</file>

<file path=ppt/slideLayouts/_rels/slideLayout3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eg"/></Relationships>
</file>

<file path=ppt/slideLayouts/_rels/slideLayout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eg"/></Relationships>
</file>

<file path=ppt/slideLayouts/_rels/slideLayout4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2.jpeg"/><Relationship Id="rId4" Type="http://schemas.openxmlformats.org/officeDocument/2006/relationships/image" Target="../media/image18.png"/><Relationship Id="rId9"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Master" Target="../slideMasters/slideMaster3.xml"/><Relationship Id="rId5" Type="http://schemas.microsoft.com/office/2007/relationships/hdphoto" Target="../media/hdphoto4.wdp"/><Relationship Id="rId4"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26.png"/><Relationship Id="rId5" Type="http://schemas.openxmlformats.org/officeDocument/2006/relationships/image" Target="../media/image34.png"/><Relationship Id="rId4" Type="http://schemas.microsoft.com/office/2007/relationships/hdphoto" Target="../media/hdphoto5.wdp"/><Relationship Id="rId9" Type="http://schemas.microsoft.com/office/2007/relationships/hdphoto" Target="../media/hdphoto4.wdp"/></Relationships>
</file>

<file path=ppt/slideLayouts/_rels/slideLayout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9.jpeg"/><Relationship Id="rId11" Type="http://schemas.openxmlformats.org/officeDocument/2006/relationships/image" Target="../media/image41.png"/><Relationship Id="rId5" Type="http://schemas.openxmlformats.org/officeDocument/2006/relationships/image" Target="../media/image38.png"/><Relationship Id="rId10" Type="http://schemas.microsoft.com/office/2007/relationships/hdphoto" Target="../media/hdphoto2.wdp"/><Relationship Id="rId4" Type="http://schemas.openxmlformats.org/officeDocument/2006/relationships/image" Target="../media/image37.png"/><Relationship Id="rId9"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4.png"/><Relationship Id="rId7" Type="http://schemas.microsoft.com/office/2007/relationships/hdphoto" Target="../media/hdphoto6.wdp"/><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42.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Master" Target="../slideMasters/slideMaster4.xml"/><Relationship Id="rId5" Type="http://schemas.microsoft.com/office/2007/relationships/hdphoto" Target="../media/hdphoto4.wdp"/><Relationship Id="rId4"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microsoft.com/office/2007/relationships/hdphoto" Target="../media/hdphoto3.wdp"/><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34.png"/><Relationship Id="rId4" Type="http://schemas.microsoft.com/office/2007/relationships/hdphoto" Target="../media/hdphoto5.wdp"/><Relationship Id="rId9" Type="http://schemas.microsoft.com/office/2007/relationships/hdphoto" Target="../media/hdphoto4.wdp"/></Relationships>
</file>

<file path=ppt/slideLayouts/_rels/slideLayout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image" Target="../media/image39.jpeg"/><Relationship Id="rId11" Type="http://schemas.openxmlformats.org/officeDocument/2006/relationships/image" Target="../media/image41.png"/><Relationship Id="rId5" Type="http://schemas.openxmlformats.org/officeDocument/2006/relationships/image" Target="../media/image38.png"/><Relationship Id="rId10" Type="http://schemas.microsoft.com/office/2007/relationships/hdphoto" Target="../media/hdphoto2.wdp"/><Relationship Id="rId4" Type="http://schemas.openxmlformats.org/officeDocument/2006/relationships/image" Target="../media/image37.png"/><Relationship Id="rId9"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4.png"/><Relationship Id="rId7" Type="http://schemas.microsoft.com/office/2007/relationships/hdphoto" Target="../media/hdphoto6.wdp"/><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image" Target="../media/image42.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272323" cy="338554"/>
          </a:xfrm>
          <a:prstGeom prst="rect">
            <a:avLst/>
          </a:prstGeom>
          <a:noFill/>
        </p:spPr>
        <p:txBody>
          <a:bodyPr wrap="none" rtlCol="0">
            <a:spAutoFit/>
          </a:bodyPr>
          <a:lstStyle/>
          <a:p>
            <a:r>
              <a:rPr lang="en-US" sz="1600" i="0" u="none" dirty="0"/>
              <a:t>Darshan Institute of Computer Applications,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4" name="Picture 3">
            <a:extLst>
              <a:ext uri="{FF2B5EF4-FFF2-40B4-BE49-F238E27FC236}">
                <a16:creationId xmlns:a16="http://schemas.microsoft.com/office/drawing/2014/main" id="{4B247EF0-93DA-04E4-6ADC-1B37F12D2BAA}"/>
              </a:ext>
            </a:extLst>
          </p:cNvPr>
          <p:cNvPicPr>
            <a:picLocks noChangeAspect="1"/>
          </p:cNvPicPr>
          <p:nvPr userDrawn="1"/>
        </p:nvPicPr>
        <p:blipFill>
          <a:blip r:embed="rId9">
            <a:extLst>
              <a:ext uri="{28A0092B-C50C-407E-A947-70E740481C1C}">
                <a14:useLocalDpi xmlns:a14="http://schemas.microsoft.com/office/drawing/2010/main" val="0"/>
              </a:ext>
            </a:extLst>
          </a:blip>
          <a:srcRect b="7573"/>
          <a:stretch>
            <a:fillRect/>
          </a:stretch>
        </p:blipFill>
        <p:spPr>
          <a:xfrm>
            <a:off x="9753409" y="2006397"/>
            <a:ext cx="1962228" cy="19587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spTree>
    <p:extLst>
      <p:ext uri="{BB962C8B-B14F-4D97-AF65-F5344CB8AC3E}">
        <p14:creationId xmlns:p14="http://schemas.microsoft.com/office/powerpoint/2010/main" val="1240864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0066"/>
            <a:ext cx="11929641" cy="5593943"/>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5CEC62-96B4-E0C4-A41B-5B4A26568143}"/>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310267" y="875912"/>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2308038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49046"/>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pic>
        <p:nvPicPr>
          <p:cNvPr id="4" name="Picture 3">
            <a:extLst>
              <a:ext uri="{FF2B5EF4-FFF2-40B4-BE49-F238E27FC236}">
                <a16:creationId xmlns:a16="http://schemas.microsoft.com/office/drawing/2014/main" id="{2E900F4D-C4C2-91C4-F722-0307E0E98124}"/>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3693692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56790"/>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p:cNvPicPr>
          <p:nvPr userDrawn="1"/>
        </p:nvPicPr>
        <p:blipFill>
          <a:blip r:embed="rId3" cstate="print">
            <a:extLst>
              <a:ext uri="{28A0092B-C50C-407E-A947-70E740481C1C}">
                <a14:useLocalDpi xmlns:a14="http://schemas.microsoft.com/office/drawing/2010/main" val="0"/>
              </a:ext>
            </a:extLst>
          </a:blip>
          <a:srcRect/>
          <a:stretch/>
        </p:blipFill>
        <p:spPr>
          <a:xfrm>
            <a:off x="-2"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1563030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What is Data Structure?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Section-1 </a:t>
            </a:r>
          </a:p>
        </p:txBody>
      </p:sp>
      <p:sp>
        <p:nvSpPr>
          <p:cNvPr id="9"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36EA03F2-936E-50E5-4A31-21E62AB22966}"/>
              </a:ext>
            </a:extLst>
          </p:cNvPr>
          <p:cNvPicPr>
            <a:picLocks/>
          </p:cNvPicPr>
          <p:nvPr userDrawn="1"/>
        </p:nvPicPr>
        <p:blipFill>
          <a:blip r:embed="rId5">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1146427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0"/>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22037110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39749154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0"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1541168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Dharmikkumar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 Aghera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#2304CS401 (PYP)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Python </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8F5C0B"/>
              </a:buClr>
              <a:buFont typeface="Wingdings 3" panose="05040102010807070707" pitchFamily="18" charset="2"/>
              <a:buChar char=""/>
              <a:defRPr sz="2400">
                <a:solidFill>
                  <a:schemeClr val="tx1"/>
                </a:solidFill>
              </a:defRPr>
            </a:lvl1pPr>
            <a:lvl2pPr marL="809625" indent="-352425" algn="just">
              <a:buClr>
                <a:srgbClr val="8F5C0B"/>
              </a:buClr>
              <a:buFont typeface="Wingdings 3" panose="05040102010807070707" pitchFamily="18" charset="2"/>
              <a:buChar char=""/>
              <a:defRPr sz="2000">
                <a:solidFill>
                  <a:schemeClr val="tx1"/>
                </a:solidFill>
              </a:defRPr>
            </a:lvl2pPr>
            <a:lvl3pPr marL="1143000" indent="-228600" algn="just">
              <a:buClr>
                <a:srgbClr val="8F5C0B"/>
              </a:buClr>
              <a:buFont typeface="Wingdings" panose="05000000000000000000" pitchFamily="2" charset="2"/>
              <a:buChar char="§"/>
              <a:defRPr sz="1800">
                <a:solidFill>
                  <a:schemeClr val="tx1"/>
                </a:solidFill>
              </a:defRPr>
            </a:lvl3pPr>
            <a:lvl4pPr algn="just">
              <a:buClr>
                <a:srgbClr val="8F5C0B"/>
              </a:buClr>
              <a:defRPr sz="1600">
                <a:solidFill>
                  <a:schemeClr val="tx1"/>
                </a:solidFill>
              </a:defRPr>
            </a:lvl4pPr>
            <a:lvl5pPr algn="just">
              <a:buClr>
                <a:srgbClr val="8F5C0B"/>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8860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329290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332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92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697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07762"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BCBD36D-80E5-2938-4F3C-399C4FEF220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213589" y="1335005"/>
            <a:ext cx="2520000" cy="2520000"/>
          </a:xfrm>
          <a:prstGeom prst="rect">
            <a:avLst/>
          </a:prstGeom>
        </p:spPr>
      </p:pic>
      <p:pic>
        <p:nvPicPr>
          <p:cNvPr id="4" name="Picture 3">
            <a:extLst>
              <a:ext uri="{FF2B5EF4-FFF2-40B4-BE49-F238E27FC236}">
                <a16:creationId xmlns:a16="http://schemas.microsoft.com/office/drawing/2014/main" id="{28AD27D4-D354-4363-989F-4442C30D6B85}"/>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1750067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569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2727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923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103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2723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5" name="Straight Connector 34">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2312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4092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20383"/>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E99718">
                        <a:shade val="30000"/>
                        <a:satMod val="115000"/>
                      </a:srgbClr>
                    </a:gs>
                    <a:gs pos="50000">
                      <a:srgbClr val="E99718">
                        <a:shade val="67500"/>
                        <a:satMod val="115000"/>
                      </a:srgbClr>
                    </a:gs>
                    <a:gs pos="100000">
                      <a:srgbClr val="E99718">
                        <a:shade val="100000"/>
                        <a:satMod val="115000"/>
                      </a:srgbClr>
                    </a:gs>
                  </a:gsLst>
                  <a:lin ang="0" scaled="1"/>
                  <a:tileRect/>
                </a:gradFill>
                <a:effectLst/>
                <a:latin typeface="+mn-lt"/>
                <a:ea typeface="+mn-ea"/>
                <a:cs typeface="+mn-cs"/>
              </a:defRPr>
            </a:lvl1pPr>
          </a:lstStyle>
          <a:p>
            <a:r>
              <a:rPr lang="en-IN" dirty="0" err="1"/>
              <a:t>Prof.</a:t>
            </a:r>
            <a:r>
              <a:rPr lang="en-IN" dirty="0"/>
              <a:t> Vishal K </a:t>
            </a:r>
            <a:r>
              <a:rPr lang="en-IN" dirty="0" err="1"/>
              <a:t>Makwana</a:t>
            </a:r>
            <a:endParaRPr lang="en-IN"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6"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0" name="Hexagon 29">
            <a:extLst>
              <a:ext uri="{FF2B5EF4-FFF2-40B4-BE49-F238E27FC236}">
                <a16:creationId xmlns:a16="http://schemas.microsoft.com/office/drawing/2014/main" id="{1BB32699-4C62-4BBF-9A17-90008E297198}"/>
              </a:ext>
            </a:extLst>
          </p:cNvPr>
          <p:cNvSpPr/>
          <p:nvPr userDrawn="1"/>
        </p:nvSpPr>
        <p:spPr>
          <a:xfrm rot="5400000">
            <a:off x="4309292" y="1717040"/>
            <a:ext cx="3461658" cy="2984188"/>
          </a:xfrm>
          <a:prstGeom prst="hexagon">
            <a:avLst/>
          </a:prstGeom>
          <a:solidFill>
            <a:schemeClr val="bg1">
              <a:lumMod val="95000"/>
            </a:schemeClr>
          </a:solidFill>
          <a:ln w="57150">
            <a:solidFill>
              <a:schemeClr val="accent5">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rgbClr val="212121"/>
              </a:solidFill>
            </a:endParaRPr>
          </a:p>
        </p:txBody>
      </p:sp>
      <p:sp>
        <p:nvSpPr>
          <p:cNvPr id="31" name="TextBox 30">
            <a:extLst>
              <a:ext uri="{FF2B5EF4-FFF2-40B4-BE49-F238E27FC236}">
                <a16:creationId xmlns:a16="http://schemas.microsoft.com/office/drawing/2014/main" id="{88342F5D-5C3A-4D09-B74D-32BF20197BBC}"/>
              </a:ext>
            </a:extLst>
          </p:cNvPr>
          <p:cNvSpPr txBox="1"/>
          <p:nvPr userDrawn="1"/>
        </p:nvSpPr>
        <p:spPr>
          <a:xfrm>
            <a:off x="5014038" y="2239638"/>
            <a:ext cx="2052165" cy="1938992"/>
          </a:xfrm>
          <a:prstGeom prst="rect">
            <a:avLst/>
          </a:prstGeom>
          <a:noFill/>
        </p:spPr>
        <p:txBody>
          <a:bodyPr wrap="none" rtlCol="0">
            <a:spAutoFit/>
          </a:bodyPr>
          <a:lstStyle/>
          <a:p>
            <a:pPr algn="ctr"/>
            <a:r>
              <a:rPr lang="en-US" sz="6000" b="1" i="1" dirty="0">
                <a:solidFill>
                  <a:srgbClr val="212121"/>
                </a:solidFill>
              </a:rPr>
              <a:t>Thank</a:t>
            </a:r>
          </a:p>
          <a:p>
            <a:pPr algn="ctr"/>
            <a:r>
              <a:rPr lang="en-US" sz="6000" b="1" i="1" dirty="0">
                <a:solidFill>
                  <a:srgbClr val="212121"/>
                </a:solidFill>
              </a:rPr>
              <a:t>You</a:t>
            </a:r>
          </a:p>
        </p:txBody>
      </p:sp>
      <p:sp>
        <p:nvSpPr>
          <p:cNvPr id="33" name="Rectangle 32">
            <a:extLst>
              <a:ext uri="{FF2B5EF4-FFF2-40B4-BE49-F238E27FC236}">
                <a16:creationId xmlns:a16="http://schemas.microsoft.com/office/drawing/2014/main" id="{02C58FA9-71EA-487D-8A75-915EC6877722}"/>
              </a:ext>
            </a:extLst>
          </p:cNvPr>
          <p:cNvSpPr/>
          <p:nvPr userDrawn="1"/>
        </p:nvSpPr>
        <p:spPr>
          <a:xfrm>
            <a:off x="0" y="2221532"/>
            <a:ext cx="4402106"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34" name="Rectangle 33">
            <a:extLst>
              <a:ext uri="{FF2B5EF4-FFF2-40B4-BE49-F238E27FC236}">
                <a16:creationId xmlns:a16="http://schemas.microsoft.com/office/drawing/2014/main" id="{97A77512-C96D-4B1D-861C-3369397D6121}"/>
              </a:ext>
            </a:extLst>
          </p:cNvPr>
          <p:cNvSpPr/>
          <p:nvPr userDrawn="1"/>
        </p:nvSpPr>
        <p:spPr>
          <a:xfrm flipH="1">
            <a:off x="7678346" y="2221532"/>
            <a:ext cx="4513654"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2" name="Picture 1">
            <a:extLst>
              <a:ext uri="{FF2B5EF4-FFF2-40B4-BE49-F238E27FC236}">
                <a16:creationId xmlns:a16="http://schemas.microsoft.com/office/drawing/2014/main" id="{6ED81706-03FD-5011-BE52-6B8AB641A22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510651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Introduction to AR/VR</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1622612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9912470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677110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6092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31317432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Introduction to AR/VR </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1805980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4" name="Group 3">
            <a:extLst>
              <a:ext uri="{FF2B5EF4-FFF2-40B4-BE49-F238E27FC236}">
                <a16:creationId xmlns:a16="http://schemas.microsoft.com/office/drawing/2014/main" id="{07D38499-9301-48B7-BA27-7E1A5AFCBF53}"/>
              </a:ext>
            </a:extLst>
          </p:cNvPr>
          <p:cNvGrpSpPr/>
          <p:nvPr userDrawn="1"/>
        </p:nvGrpSpPr>
        <p:grpSpPr>
          <a:xfrm>
            <a:off x="10684288" y="5992307"/>
            <a:ext cx="1339023" cy="407045"/>
            <a:chOff x="10721798" y="852808"/>
            <a:chExt cx="1339023" cy="407045"/>
          </a:xfrm>
        </p:grpSpPr>
        <p:pic>
          <p:nvPicPr>
            <p:cNvPr id="5" name="Picture 4">
              <a:extLst>
                <a:ext uri="{FF2B5EF4-FFF2-40B4-BE49-F238E27FC236}">
                  <a16:creationId xmlns:a16="http://schemas.microsoft.com/office/drawing/2014/main" id="{965D07C2-5660-042B-0965-458E2E2784A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6994CD80-6289-4C5A-EED6-04FC7A55318E}"/>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17">
            <a:extLst>
              <a:ext uri="{FF2B5EF4-FFF2-40B4-BE49-F238E27FC236}">
                <a16:creationId xmlns:a16="http://schemas.microsoft.com/office/drawing/2014/main" id="{030B7341-5BA2-81CD-42A2-48D505BD3869}"/>
              </a:ext>
            </a:extLst>
          </p:cNvPr>
          <p:cNvSpPr>
            <a:spLocks/>
          </p:cNvSpPr>
          <p:nvPr userDrawn="1"/>
        </p:nvSpPr>
        <p:spPr bwMode="auto">
          <a:xfrm>
            <a:off x="0" y="5914567"/>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28902469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3224016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890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696188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272323" cy="338554"/>
          </a:xfrm>
          <a:prstGeom prst="rect">
            <a:avLst/>
          </a:prstGeom>
          <a:noFill/>
        </p:spPr>
        <p:txBody>
          <a:bodyPr wrap="none" rtlCol="0">
            <a:spAutoFit/>
          </a:bodyPr>
          <a:lstStyle/>
          <a:p>
            <a:r>
              <a:rPr lang="en-US" sz="1600" dirty="0"/>
              <a:t>Darshan Institute of Computer </a:t>
            </a:r>
            <a:r>
              <a:rPr lang="en-IN" sz="1600" dirty="0"/>
              <a:t>Applications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2180568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3.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368773467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34461595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9/8/2025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188458366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5.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vaseem.ghada@darshan.ac.in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9879531513</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Master of Computer Application</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t>
            </a:r>
            <a:r>
              <a:rPr lang="en-IN" dirty="0" err="1"/>
              <a:t>Vaseem</a:t>
            </a:r>
            <a:r>
              <a:rPr lang="en-IN" dirty="0"/>
              <a:t> Ghada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sz="1800" b="0" i="0" u="none" strike="noStrike" baseline="0" dirty="0">
                <a:latin typeface="Roboto Condensed" panose="02000000000000000000" pitchFamily="2" charset="0"/>
              </a:rPr>
              <a:t>Introduction to Advanced Technologies</a:t>
            </a:r>
            <a:r>
              <a:rPr lang="en-IN" dirty="0"/>
              <a:t> (</a:t>
            </a:r>
            <a:r>
              <a:rPr lang="en-US"/>
              <a:t>2305CS302</a:t>
            </a:r>
            <a:r>
              <a:rPr lang="en-IN" dirty="0"/>
              <a:t>)</a:t>
            </a:r>
          </a:p>
        </p:txBody>
      </p:sp>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904887" y="956266"/>
            <a:ext cx="7035300" cy="2731180"/>
          </a:xfrm>
        </p:spPr>
        <p:txBody>
          <a:bodyPr/>
          <a:lstStyle/>
          <a:p>
            <a:pPr>
              <a:spcBef>
                <a:spcPts val="1200"/>
              </a:spcBef>
              <a:spcAft>
                <a:spcPts val="1200"/>
              </a:spcAft>
            </a:pPr>
            <a:r>
              <a:rPr lang="en-US" sz="4800" b="0" dirty="0">
                <a:latin typeface="Roboto Condensed Light" panose="02000000000000000000" pitchFamily="2" charset="0"/>
                <a:ea typeface="Roboto Condensed Light" panose="02000000000000000000" pitchFamily="2" charset="0"/>
              </a:rPr>
              <a:t>Unit-02</a:t>
            </a:r>
            <a:r>
              <a:rPr lang="en-US" dirty="0"/>
              <a:t> </a:t>
            </a:r>
            <a:br>
              <a:rPr lang="en-US" dirty="0"/>
            </a:br>
            <a:r>
              <a:rPr lang="en-US" sz="6400" dirty="0"/>
              <a:t>Introduction to AR/VR </a:t>
            </a:r>
            <a:br>
              <a:rPr lang="en-US" dirty="0"/>
            </a:br>
            <a:endParaRPr lang="en-US" b="0" dirty="0">
              <a:effectLst/>
            </a:endParaRPr>
          </a:p>
        </p:txBody>
      </p:sp>
      <p:sp>
        <p:nvSpPr>
          <p:cNvPr id="3" name="TextBox 2">
            <a:extLst>
              <a:ext uri="{FF2B5EF4-FFF2-40B4-BE49-F238E27FC236}">
                <a16:creationId xmlns:a16="http://schemas.microsoft.com/office/drawing/2014/main" id="{6EDB969C-F4CB-C039-7FBC-51884D8F5CC6}"/>
              </a:ext>
            </a:extLst>
          </p:cNvPr>
          <p:cNvSpPr txBox="1"/>
          <p:nvPr/>
        </p:nvSpPr>
        <p:spPr>
          <a:xfrm>
            <a:off x="904887" y="3888675"/>
            <a:ext cx="11206248" cy="1169551"/>
          </a:xfrm>
          <a:prstGeom prst="rect">
            <a:avLst/>
          </a:prstGeom>
          <a:noFill/>
        </p:spPr>
        <p:txBody>
          <a:bodyPr wrap="square">
            <a:spAutoFit/>
          </a:bodyPr>
          <a:lstStyle/>
          <a:p>
            <a:r>
              <a:rPr lang="en-US" sz="2200" b="1" i="1" dirty="0">
                <a:effectLst/>
              </a:rPr>
              <a:t>CO2 : At the end of this course, students will be able to,</a:t>
            </a:r>
          </a:p>
          <a:p>
            <a:r>
              <a:rPr lang="en-US" sz="2200" dirty="0"/>
              <a:t>          </a:t>
            </a:r>
            <a:r>
              <a:rPr lang="en-US" sz="2400" dirty="0"/>
              <a:t>explain the fundamentals of AR/VR technologies and   </a:t>
            </a:r>
          </a:p>
          <a:p>
            <a:r>
              <a:rPr lang="en-US" sz="2400" dirty="0"/>
              <a:t>         hardware design for AR/VR applications</a:t>
            </a:r>
            <a:endParaRPr lang="en-US" sz="2200" b="0" i="1" dirty="0">
              <a:effectLst/>
            </a:endParaRPr>
          </a:p>
        </p:txBody>
      </p:sp>
      <p:pic>
        <p:nvPicPr>
          <p:cNvPr id="9" name="Picture Placeholder 8">
            <a:extLst>
              <a:ext uri="{FF2B5EF4-FFF2-40B4-BE49-F238E27FC236}">
                <a16:creationId xmlns:a16="http://schemas.microsoft.com/office/drawing/2014/main" id="{D5FD6197-D3B9-1A28-9B61-BBD7BBBDFA0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258331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85AFF-021C-F3D4-18BD-E8C7BA1ABE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BF1FEC-D7BC-2636-8F3C-5985D1CA8D31}"/>
              </a:ext>
            </a:extLst>
          </p:cNvPr>
          <p:cNvSpPr>
            <a:spLocks noGrp="1"/>
          </p:cNvSpPr>
          <p:nvPr>
            <p:ph type="title"/>
          </p:nvPr>
        </p:nvSpPr>
        <p:spPr>
          <a:xfrm>
            <a:off x="0" y="1"/>
            <a:ext cx="12192000" cy="711200"/>
          </a:xfrm>
        </p:spPr>
        <p:txBody>
          <a:bodyPr/>
          <a:lstStyle/>
          <a:p>
            <a:r>
              <a:rPr lang="en-US" dirty="0"/>
              <a:t>AR-VR-MR</a:t>
            </a:r>
            <a:endParaRPr lang="en-IN" dirty="0"/>
          </a:p>
        </p:txBody>
      </p:sp>
      <p:pic>
        <p:nvPicPr>
          <p:cNvPr id="6" name="Augmented Reality (AR) and Virtual Reality (VR) Explained _">
            <a:hlinkClick r:id="" action="ppaction://media"/>
            <a:extLst>
              <a:ext uri="{FF2B5EF4-FFF2-40B4-BE49-F238E27FC236}">
                <a16:creationId xmlns:a16="http://schemas.microsoft.com/office/drawing/2014/main" id="{0C448F7F-651F-7BD4-57BF-89FC88BB73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11201"/>
            <a:ext cx="12192000" cy="5876211"/>
          </a:xfrm>
        </p:spPr>
      </p:pic>
    </p:spTree>
    <p:extLst>
      <p:ext uri="{BB962C8B-B14F-4D97-AF65-F5344CB8AC3E}">
        <p14:creationId xmlns:p14="http://schemas.microsoft.com/office/powerpoint/2010/main" val="408484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9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53C3E-ADD2-1618-EFD7-3EF868E58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06479-9385-4121-B27B-1B95A072D232}"/>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comparison of AR and VR</a:t>
            </a:r>
          </a:p>
        </p:txBody>
      </p:sp>
      <p:sp>
        <p:nvSpPr>
          <p:cNvPr id="3" name="Text Placeholder 2">
            <a:extLst>
              <a:ext uri="{FF2B5EF4-FFF2-40B4-BE49-F238E27FC236}">
                <a16:creationId xmlns:a16="http://schemas.microsoft.com/office/drawing/2014/main" id="{46C24FE8-4FA6-1BE2-B7A8-9C556A2C5A96}"/>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307284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2DBF5-15D4-7104-660E-CFE5F06D5F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B19A53-C03D-8FC0-C23B-CB43F6744F3C}"/>
              </a:ext>
            </a:extLst>
          </p:cNvPr>
          <p:cNvSpPr>
            <a:spLocks noGrp="1"/>
          </p:cNvSpPr>
          <p:nvPr>
            <p:ph type="title"/>
          </p:nvPr>
        </p:nvSpPr>
        <p:spPr>
          <a:xfrm>
            <a:off x="0" y="1"/>
            <a:ext cx="12192000" cy="711200"/>
          </a:xfrm>
        </p:spPr>
        <p:txBody>
          <a:bodyPr/>
          <a:lstStyle/>
          <a:p>
            <a:r>
              <a:rPr lang="en-US" dirty="0"/>
              <a:t>AR Vs VR</a:t>
            </a:r>
            <a:endParaRPr lang="en-IN" dirty="0"/>
          </a:p>
        </p:txBody>
      </p:sp>
      <p:sp>
        <p:nvSpPr>
          <p:cNvPr id="5" name="Content Placeholder 4">
            <a:extLst>
              <a:ext uri="{FF2B5EF4-FFF2-40B4-BE49-F238E27FC236}">
                <a16:creationId xmlns:a16="http://schemas.microsoft.com/office/drawing/2014/main" id="{E11ED4FD-DED0-4B5F-925F-6D4BC220953F}"/>
              </a:ext>
            </a:extLst>
          </p:cNvPr>
          <p:cNvSpPr>
            <a:spLocks noGrp="1"/>
          </p:cNvSpPr>
          <p:nvPr>
            <p:ph idx="1"/>
          </p:nvPr>
        </p:nvSpPr>
        <p:spPr>
          <a:xfrm>
            <a:off x="131763" y="863600"/>
            <a:ext cx="11867404" cy="5591175"/>
          </a:xfrm>
        </p:spPr>
        <p:txBody>
          <a:bodyPr/>
          <a:lstStyle/>
          <a:p>
            <a:r>
              <a:rPr lang="en-US" dirty="0"/>
              <a:t>User Interaction: </a:t>
            </a:r>
          </a:p>
          <a:p>
            <a:pPr marL="773112" lvl="1" indent="-228600">
              <a:lnSpc>
                <a:spcPct val="115000"/>
              </a:lnSpc>
              <a:spcBef>
                <a:spcPts val="300"/>
              </a:spcBef>
            </a:pPr>
            <a:r>
              <a:rPr lang="en-US" sz="2200" b="1" dirty="0">
                <a:ea typeface="Roboto" panose="02000000000000000000" pitchFamily="2" charset="0"/>
                <a:cs typeface="Shruti" panose="020B0502040204020203" pitchFamily="34" charset="0"/>
              </a:rPr>
              <a:t>AR:</a:t>
            </a:r>
            <a:r>
              <a:rPr lang="en-US" sz="2200" dirty="0">
                <a:ea typeface="Roboto" panose="02000000000000000000" pitchFamily="2" charset="0"/>
                <a:cs typeface="Shruti" panose="020B0502040204020203" pitchFamily="34" charset="0"/>
              </a:rPr>
              <a:t> Users can interact with both the </a:t>
            </a:r>
            <a:r>
              <a:rPr lang="en-US" sz="2200" dirty="0">
                <a:solidFill>
                  <a:srgbClr val="C00000"/>
                </a:solidFill>
                <a:ea typeface="Roboto" panose="02000000000000000000" pitchFamily="2" charset="0"/>
                <a:cs typeface="Shruti" panose="020B0502040204020203" pitchFamily="34" charset="0"/>
              </a:rPr>
              <a:t>virtual</a:t>
            </a:r>
            <a:r>
              <a:rPr lang="en-US" sz="2200" dirty="0">
                <a:ea typeface="Roboto" panose="02000000000000000000" pitchFamily="2" charset="0"/>
                <a:cs typeface="Shruti" panose="020B0502040204020203" pitchFamily="34" charset="0"/>
              </a:rPr>
              <a:t> and </a:t>
            </a:r>
            <a:r>
              <a:rPr lang="en-US" sz="2200" dirty="0">
                <a:solidFill>
                  <a:srgbClr val="C00000"/>
                </a:solidFill>
                <a:ea typeface="Roboto" panose="02000000000000000000" pitchFamily="2" charset="0"/>
                <a:cs typeface="Shruti" panose="020B0502040204020203" pitchFamily="34" charset="0"/>
              </a:rPr>
              <a:t>physical worlds </a:t>
            </a:r>
            <a:r>
              <a:rPr lang="en-US" sz="2200" dirty="0">
                <a:ea typeface="Roboto" panose="02000000000000000000" pitchFamily="2" charset="0"/>
                <a:cs typeface="Shruti" panose="020B0502040204020203" pitchFamily="34" charset="0"/>
              </a:rPr>
              <a:t>simultaneously. AR applications typically involve recognizing </a:t>
            </a:r>
            <a:r>
              <a:rPr lang="en-US" sz="2200" dirty="0">
                <a:solidFill>
                  <a:srgbClr val="C00000"/>
                </a:solidFill>
                <a:ea typeface="Roboto" panose="02000000000000000000" pitchFamily="2" charset="0"/>
                <a:cs typeface="Shruti" panose="020B0502040204020203" pitchFamily="34" charset="0"/>
              </a:rPr>
              <a:t>real-world objects </a:t>
            </a:r>
            <a:r>
              <a:rPr lang="en-US" sz="2200" dirty="0">
                <a:ea typeface="Roboto" panose="02000000000000000000" pitchFamily="2" charset="0"/>
                <a:cs typeface="Shruti" panose="020B0502040204020203" pitchFamily="34" charset="0"/>
              </a:rPr>
              <a:t>and providing </a:t>
            </a:r>
            <a:r>
              <a:rPr lang="en-US" sz="2200" dirty="0">
                <a:solidFill>
                  <a:srgbClr val="C00000"/>
                </a:solidFill>
                <a:ea typeface="Roboto" panose="02000000000000000000" pitchFamily="2" charset="0"/>
                <a:cs typeface="Shruti" panose="020B0502040204020203" pitchFamily="34" charset="0"/>
              </a:rPr>
              <a:t>relevant digital information </a:t>
            </a:r>
            <a:r>
              <a:rPr lang="en-US" sz="2200" dirty="0">
                <a:ea typeface="Roboto" panose="02000000000000000000" pitchFamily="2" charset="0"/>
                <a:cs typeface="Shruti" panose="020B0502040204020203" pitchFamily="34" charset="0"/>
              </a:rPr>
              <a:t>or </a:t>
            </a:r>
            <a:r>
              <a:rPr lang="en-US" sz="2200" dirty="0">
                <a:solidFill>
                  <a:srgbClr val="C00000"/>
                </a:solidFill>
                <a:ea typeface="Roboto" panose="02000000000000000000" pitchFamily="2" charset="0"/>
                <a:cs typeface="Shruti" panose="020B0502040204020203" pitchFamily="34" charset="0"/>
              </a:rPr>
              <a:t>interactive elements</a:t>
            </a:r>
            <a:r>
              <a:rPr lang="en-US" sz="2200" dirty="0">
                <a:ea typeface="Roboto" panose="02000000000000000000" pitchFamily="2" charset="0"/>
                <a:cs typeface="Shruti" panose="020B0502040204020203" pitchFamily="34" charset="0"/>
              </a:rPr>
              <a:t>. </a:t>
            </a:r>
            <a:endParaRPr lang="en-IN" sz="2200" dirty="0">
              <a:ea typeface="Roboto" panose="02000000000000000000" pitchFamily="2" charset="0"/>
              <a:cs typeface="Shruti" panose="020B0502040204020203" pitchFamily="34" charset="0"/>
            </a:endParaRPr>
          </a:p>
          <a:p>
            <a:pPr marL="773112" lvl="1" indent="-228600">
              <a:lnSpc>
                <a:spcPct val="115000"/>
              </a:lnSpc>
              <a:spcBef>
                <a:spcPts val="300"/>
              </a:spcBef>
            </a:pPr>
            <a:r>
              <a:rPr lang="en-US" sz="2200" b="1" dirty="0">
                <a:ea typeface="Roboto" panose="02000000000000000000" pitchFamily="2" charset="0"/>
                <a:cs typeface="Shruti" panose="020B0502040204020203" pitchFamily="34" charset="0"/>
              </a:rPr>
              <a:t>VR:</a:t>
            </a:r>
            <a:r>
              <a:rPr lang="en-US" sz="2200" dirty="0">
                <a:ea typeface="Roboto" panose="02000000000000000000" pitchFamily="2" charset="0"/>
                <a:cs typeface="Shruti" panose="020B0502040204020203" pitchFamily="34" charset="0"/>
              </a:rPr>
              <a:t> Users are </a:t>
            </a:r>
            <a:r>
              <a:rPr lang="en-US" sz="2200" dirty="0">
                <a:solidFill>
                  <a:srgbClr val="C00000"/>
                </a:solidFill>
                <a:ea typeface="Roboto" panose="02000000000000000000" pitchFamily="2" charset="0"/>
                <a:cs typeface="Shruti" panose="020B0502040204020203" pitchFamily="34" charset="0"/>
              </a:rPr>
              <a:t>entirely immersed </a:t>
            </a:r>
            <a:r>
              <a:rPr lang="en-US" sz="2200" dirty="0">
                <a:ea typeface="Roboto" panose="02000000000000000000" pitchFamily="2" charset="0"/>
                <a:cs typeface="Shruti" panose="020B0502040204020203" pitchFamily="34" charset="0"/>
              </a:rPr>
              <a:t>in the </a:t>
            </a:r>
            <a:r>
              <a:rPr lang="en-US" sz="2200" dirty="0">
                <a:solidFill>
                  <a:srgbClr val="C00000"/>
                </a:solidFill>
                <a:ea typeface="Roboto" panose="02000000000000000000" pitchFamily="2" charset="0"/>
                <a:cs typeface="Shruti" panose="020B0502040204020203" pitchFamily="34" charset="0"/>
              </a:rPr>
              <a:t>virtual environment</a:t>
            </a:r>
            <a:r>
              <a:rPr lang="en-US" sz="2200" dirty="0">
                <a:ea typeface="Roboto" panose="02000000000000000000" pitchFamily="2" charset="0"/>
                <a:cs typeface="Shruti" panose="020B0502040204020203" pitchFamily="34" charset="0"/>
              </a:rPr>
              <a:t>. Interactions are limited to the </a:t>
            </a:r>
            <a:r>
              <a:rPr lang="en-US" sz="2200" dirty="0">
                <a:solidFill>
                  <a:srgbClr val="C00000"/>
                </a:solidFill>
                <a:ea typeface="Roboto" panose="02000000000000000000" pitchFamily="2" charset="0"/>
                <a:cs typeface="Shruti" panose="020B0502040204020203" pitchFamily="34" charset="0"/>
              </a:rPr>
              <a:t>virtual space </a:t>
            </a:r>
            <a:r>
              <a:rPr lang="en-US" sz="2200" dirty="0">
                <a:ea typeface="Roboto" panose="02000000000000000000" pitchFamily="2" charset="0"/>
                <a:cs typeface="Shruti" panose="020B0502040204020203" pitchFamily="34" charset="0"/>
              </a:rPr>
              <a:t>and are often achieved through </a:t>
            </a:r>
            <a:r>
              <a:rPr lang="en-US" sz="2200" dirty="0">
                <a:solidFill>
                  <a:srgbClr val="C00000"/>
                </a:solidFill>
                <a:ea typeface="Roboto" panose="02000000000000000000" pitchFamily="2" charset="0"/>
                <a:cs typeface="Shruti" panose="020B0502040204020203" pitchFamily="34" charset="0"/>
              </a:rPr>
              <a:t>controllers</a:t>
            </a:r>
            <a:r>
              <a:rPr lang="en-US" sz="2200" dirty="0">
                <a:ea typeface="Roboto" panose="02000000000000000000" pitchFamily="2" charset="0"/>
                <a:cs typeface="Shruti" panose="020B0502040204020203" pitchFamily="34" charset="0"/>
              </a:rPr>
              <a:t>, </a:t>
            </a:r>
            <a:r>
              <a:rPr lang="en-US" sz="2200" dirty="0">
                <a:solidFill>
                  <a:srgbClr val="C00000"/>
                </a:solidFill>
                <a:ea typeface="Roboto" panose="02000000000000000000" pitchFamily="2" charset="0"/>
                <a:cs typeface="Shruti" panose="020B0502040204020203" pitchFamily="34" charset="0"/>
              </a:rPr>
              <a:t>gestures</a:t>
            </a:r>
            <a:r>
              <a:rPr lang="en-US" sz="2200" dirty="0">
                <a:ea typeface="Roboto" panose="02000000000000000000" pitchFamily="2" charset="0"/>
                <a:cs typeface="Shruti" panose="020B0502040204020203" pitchFamily="34" charset="0"/>
              </a:rPr>
              <a:t>, or other </a:t>
            </a:r>
            <a:r>
              <a:rPr lang="en-US" sz="2200" dirty="0">
                <a:solidFill>
                  <a:srgbClr val="C00000"/>
                </a:solidFill>
                <a:ea typeface="Roboto" panose="02000000000000000000" pitchFamily="2" charset="0"/>
                <a:cs typeface="Shruti" panose="020B0502040204020203" pitchFamily="34" charset="0"/>
              </a:rPr>
              <a:t>input devices</a:t>
            </a:r>
            <a:r>
              <a:rPr lang="en-US" sz="2200" dirty="0">
                <a:ea typeface="Roboto" panose="02000000000000000000" pitchFamily="2" charset="0"/>
                <a:cs typeface="Shruti" panose="020B0502040204020203" pitchFamily="34" charset="0"/>
              </a:rPr>
              <a:t>.</a:t>
            </a:r>
          </a:p>
          <a:p>
            <a:pPr marL="544512" lvl="1" indent="0">
              <a:lnSpc>
                <a:spcPct val="115000"/>
              </a:lnSpc>
              <a:spcBef>
                <a:spcPts val="300"/>
              </a:spcBef>
              <a:buNone/>
            </a:pPr>
            <a:endParaRPr lang="en-IN" dirty="0">
              <a:ea typeface="Roboto" panose="02000000000000000000" pitchFamily="2" charset="0"/>
              <a:cs typeface="Shruti" panose="020B0502040204020203" pitchFamily="34" charset="0"/>
            </a:endParaRPr>
          </a:p>
          <a:p>
            <a:r>
              <a:rPr lang="en-US" dirty="0"/>
              <a:t>Hardware Requirements:</a:t>
            </a:r>
          </a:p>
          <a:p>
            <a:pPr marL="773112" lvl="1" indent="-228600">
              <a:lnSpc>
                <a:spcPct val="115000"/>
              </a:lnSpc>
              <a:spcBef>
                <a:spcPts val="300"/>
              </a:spcBef>
            </a:pPr>
            <a:r>
              <a:rPr lang="en-US" sz="2200" b="1" dirty="0">
                <a:ea typeface="Roboto" panose="02000000000000000000" pitchFamily="2" charset="0"/>
                <a:cs typeface="Shruti" panose="020B0502040204020203" pitchFamily="34" charset="0"/>
              </a:rPr>
              <a:t>AR:</a:t>
            </a:r>
            <a:r>
              <a:rPr lang="en-US" sz="2200" dirty="0">
                <a:ea typeface="Roboto" panose="02000000000000000000" pitchFamily="2" charset="0"/>
                <a:cs typeface="Shruti" panose="020B0502040204020203" pitchFamily="34" charset="0"/>
              </a:rPr>
              <a:t> AR experiences can be delivered through devices like smartphones, tablets, smart glasses, or headsets with </a:t>
            </a:r>
            <a:r>
              <a:rPr lang="en-US" sz="2200" dirty="0">
                <a:solidFill>
                  <a:srgbClr val="C00000"/>
                </a:solidFill>
                <a:ea typeface="Roboto" panose="02000000000000000000" pitchFamily="2" charset="0"/>
                <a:cs typeface="Shruti" panose="020B0502040204020203" pitchFamily="34" charset="0"/>
              </a:rPr>
              <a:t>cameras</a:t>
            </a:r>
            <a:r>
              <a:rPr lang="en-US" sz="2200" dirty="0">
                <a:ea typeface="Roboto" panose="02000000000000000000" pitchFamily="2" charset="0"/>
                <a:cs typeface="Shruti" panose="020B0502040204020203" pitchFamily="34" charset="0"/>
              </a:rPr>
              <a:t> and </a:t>
            </a:r>
            <a:r>
              <a:rPr lang="en-US" sz="2200" dirty="0">
                <a:solidFill>
                  <a:srgbClr val="C00000"/>
                </a:solidFill>
                <a:ea typeface="Roboto" panose="02000000000000000000" pitchFamily="2" charset="0"/>
                <a:cs typeface="Shruti" panose="020B0502040204020203" pitchFamily="34" charset="0"/>
              </a:rPr>
              <a:t>sensors</a:t>
            </a:r>
            <a:r>
              <a:rPr lang="en-US" sz="2200" dirty="0">
                <a:ea typeface="Roboto" panose="02000000000000000000" pitchFamily="2" charset="0"/>
                <a:cs typeface="Shruti" panose="020B0502040204020203" pitchFamily="34" charset="0"/>
              </a:rPr>
              <a:t> for </a:t>
            </a:r>
            <a:r>
              <a:rPr lang="en-US" sz="2200" dirty="0">
                <a:solidFill>
                  <a:srgbClr val="C00000"/>
                </a:solidFill>
                <a:ea typeface="Roboto" panose="02000000000000000000" pitchFamily="2" charset="0"/>
                <a:cs typeface="Shruti" panose="020B0502040204020203" pitchFamily="34" charset="0"/>
              </a:rPr>
              <a:t>recognizing the user's environment</a:t>
            </a:r>
            <a:r>
              <a:rPr lang="en-US" sz="2200" dirty="0">
                <a:ea typeface="Roboto" panose="02000000000000000000" pitchFamily="2" charset="0"/>
                <a:cs typeface="Shruti" panose="020B0502040204020203" pitchFamily="34" charset="0"/>
              </a:rPr>
              <a:t>.</a:t>
            </a:r>
            <a:endParaRPr lang="en-IN" sz="2200" dirty="0">
              <a:ea typeface="Roboto" panose="02000000000000000000" pitchFamily="2" charset="0"/>
              <a:cs typeface="Shruti" panose="020B0502040204020203" pitchFamily="34" charset="0"/>
            </a:endParaRPr>
          </a:p>
          <a:p>
            <a:pPr marL="773112" lvl="1" indent="-228600">
              <a:lnSpc>
                <a:spcPct val="115000"/>
              </a:lnSpc>
              <a:spcBef>
                <a:spcPts val="300"/>
              </a:spcBef>
            </a:pPr>
            <a:r>
              <a:rPr lang="en-US" sz="2200" b="1" dirty="0">
                <a:ea typeface="Roboto" panose="02000000000000000000" pitchFamily="2" charset="0"/>
                <a:cs typeface="Shruti" panose="020B0502040204020203" pitchFamily="34" charset="0"/>
              </a:rPr>
              <a:t>VR:</a:t>
            </a:r>
            <a:r>
              <a:rPr lang="en-US" sz="2200" dirty="0">
                <a:ea typeface="Roboto" panose="02000000000000000000" pitchFamily="2" charset="0"/>
                <a:cs typeface="Shruti" panose="020B0502040204020203" pitchFamily="34" charset="0"/>
              </a:rPr>
              <a:t> VR requires </a:t>
            </a:r>
            <a:r>
              <a:rPr lang="en-US" sz="2200" dirty="0">
                <a:solidFill>
                  <a:srgbClr val="C00000"/>
                </a:solidFill>
                <a:ea typeface="Roboto" panose="02000000000000000000" pitchFamily="2" charset="0"/>
                <a:cs typeface="Shruti" panose="020B0502040204020203" pitchFamily="34" charset="0"/>
              </a:rPr>
              <a:t>head-mounted displays </a:t>
            </a:r>
            <a:r>
              <a:rPr lang="en-US" sz="2200" dirty="0">
                <a:ea typeface="Roboto" panose="02000000000000000000" pitchFamily="2" charset="0"/>
                <a:cs typeface="Shruti" panose="020B0502040204020203" pitchFamily="34" charset="0"/>
              </a:rPr>
              <a:t>(HMDs) that cover the user's eyes and ears, fully blocking out the real world. These headsets often come with </a:t>
            </a:r>
            <a:r>
              <a:rPr lang="en-US" sz="2200" dirty="0">
                <a:solidFill>
                  <a:srgbClr val="C00000"/>
                </a:solidFill>
                <a:ea typeface="Roboto" panose="02000000000000000000" pitchFamily="2" charset="0"/>
                <a:cs typeface="Shruti" panose="020B0502040204020203" pitchFamily="34" charset="0"/>
              </a:rPr>
              <a:t>motion-tracking</a:t>
            </a:r>
            <a:r>
              <a:rPr lang="en-US" sz="2200" dirty="0">
                <a:ea typeface="Roboto" panose="02000000000000000000" pitchFamily="2" charset="0"/>
                <a:cs typeface="Shruti" panose="020B0502040204020203" pitchFamily="34" charset="0"/>
              </a:rPr>
              <a:t> capabilities and controllers.</a:t>
            </a:r>
            <a:endParaRPr lang="en-IN" sz="2200" dirty="0">
              <a:ea typeface="Roboto" panose="02000000000000000000" pitchFamily="2" charset="0"/>
              <a:cs typeface="Shruti" panose="020B0502040204020203" pitchFamily="34" charset="0"/>
            </a:endParaRPr>
          </a:p>
          <a:p>
            <a:endParaRPr lang="en-US" dirty="0"/>
          </a:p>
        </p:txBody>
      </p:sp>
    </p:spTree>
    <p:extLst>
      <p:ext uri="{BB962C8B-B14F-4D97-AF65-F5344CB8AC3E}">
        <p14:creationId xmlns:p14="http://schemas.microsoft.com/office/powerpoint/2010/main" val="220981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52916-1672-5D33-47B0-F3944B55475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59872D-9307-03A6-748B-16CA053A7838}"/>
              </a:ext>
            </a:extLst>
          </p:cNvPr>
          <p:cNvSpPr>
            <a:spLocks noGrp="1"/>
          </p:cNvSpPr>
          <p:nvPr>
            <p:ph type="title"/>
          </p:nvPr>
        </p:nvSpPr>
        <p:spPr>
          <a:xfrm>
            <a:off x="0" y="1"/>
            <a:ext cx="12192000" cy="711200"/>
          </a:xfrm>
        </p:spPr>
        <p:txBody>
          <a:bodyPr/>
          <a:lstStyle/>
          <a:p>
            <a:r>
              <a:rPr lang="en-US" dirty="0"/>
              <a:t>AR Vs VR</a:t>
            </a:r>
            <a:endParaRPr lang="en-IN" dirty="0"/>
          </a:p>
        </p:txBody>
      </p:sp>
      <p:sp>
        <p:nvSpPr>
          <p:cNvPr id="5" name="Content Placeholder 4">
            <a:extLst>
              <a:ext uri="{FF2B5EF4-FFF2-40B4-BE49-F238E27FC236}">
                <a16:creationId xmlns:a16="http://schemas.microsoft.com/office/drawing/2014/main" id="{3167CB1D-C6E1-CD2D-5B0B-56964EB5E8F7}"/>
              </a:ext>
            </a:extLst>
          </p:cNvPr>
          <p:cNvSpPr>
            <a:spLocks noGrp="1"/>
          </p:cNvSpPr>
          <p:nvPr>
            <p:ph idx="1"/>
          </p:nvPr>
        </p:nvSpPr>
        <p:spPr>
          <a:xfrm>
            <a:off x="131763" y="863600"/>
            <a:ext cx="11867404" cy="5591175"/>
          </a:xfrm>
        </p:spPr>
        <p:txBody>
          <a:bodyPr/>
          <a:lstStyle/>
          <a:p>
            <a:r>
              <a:rPr lang="en-US" dirty="0"/>
              <a:t>Immersion:</a:t>
            </a:r>
          </a:p>
          <a:p>
            <a:pPr marL="773112" lvl="1" indent="-228600">
              <a:lnSpc>
                <a:spcPct val="115000"/>
              </a:lnSpc>
              <a:spcBef>
                <a:spcPts val="300"/>
              </a:spcBef>
            </a:pPr>
            <a:r>
              <a:rPr lang="en-US" sz="2200" b="1" dirty="0">
                <a:ea typeface="Roboto" panose="02000000000000000000" pitchFamily="2" charset="0"/>
                <a:cs typeface="Shruti" panose="020B0502040204020203" pitchFamily="34" charset="0"/>
              </a:rPr>
              <a:t>AR: </a:t>
            </a:r>
            <a:r>
              <a:rPr lang="en-US" sz="2200" dirty="0">
                <a:ea typeface="Roboto" panose="02000000000000000000" pitchFamily="2" charset="0"/>
                <a:cs typeface="Shruti" panose="020B0502040204020203" pitchFamily="34" charset="0"/>
              </a:rPr>
              <a:t>AR preserves the </a:t>
            </a:r>
            <a:r>
              <a:rPr lang="en-US" sz="2200" dirty="0">
                <a:solidFill>
                  <a:srgbClr val="C00000"/>
                </a:solidFill>
                <a:ea typeface="Roboto" panose="02000000000000000000" pitchFamily="2" charset="0"/>
                <a:cs typeface="Shruti" panose="020B0502040204020203" pitchFamily="34" charset="0"/>
              </a:rPr>
              <a:t>user's awareness </a:t>
            </a:r>
            <a:r>
              <a:rPr lang="en-US" sz="2200" dirty="0">
                <a:ea typeface="Roboto" panose="02000000000000000000" pitchFamily="2" charset="0"/>
                <a:cs typeface="Shruti" panose="020B0502040204020203" pitchFamily="34" charset="0"/>
              </a:rPr>
              <a:t>of the real world, as </a:t>
            </a:r>
            <a:r>
              <a:rPr lang="en-US" sz="2200" dirty="0">
                <a:solidFill>
                  <a:srgbClr val="C00000"/>
                </a:solidFill>
                <a:ea typeface="Roboto" panose="02000000000000000000" pitchFamily="2" charset="0"/>
                <a:cs typeface="Shruti" panose="020B0502040204020203" pitchFamily="34" charset="0"/>
              </a:rPr>
              <a:t>digital content </a:t>
            </a:r>
            <a:r>
              <a:rPr lang="en-US" sz="2200" dirty="0">
                <a:ea typeface="Roboto" panose="02000000000000000000" pitchFamily="2" charset="0"/>
                <a:cs typeface="Shruti" panose="020B0502040204020203" pitchFamily="34" charset="0"/>
              </a:rPr>
              <a:t>is </a:t>
            </a:r>
            <a:r>
              <a:rPr lang="en-US" sz="2200" dirty="0">
                <a:solidFill>
                  <a:srgbClr val="C00000"/>
                </a:solidFill>
                <a:ea typeface="Roboto" panose="02000000000000000000" pitchFamily="2" charset="0"/>
                <a:cs typeface="Shruti" panose="020B0502040204020203" pitchFamily="34" charset="0"/>
              </a:rPr>
              <a:t>superimposed</a:t>
            </a:r>
            <a:r>
              <a:rPr lang="en-US" sz="2200" dirty="0">
                <a:ea typeface="Roboto" panose="02000000000000000000" pitchFamily="2" charset="0"/>
                <a:cs typeface="Shruti" panose="020B0502040204020203" pitchFamily="34" charset="0"/>
              </a:rPr>
              <a:t> on it. The level of immersion is generally lower than VR.</a:t>
            </a:r>
          </a:p>
          <a:p>
            <a:pPr marL="773112" lvl="1" indent="-228600">
              <a:lnSpc>
                <a:spcPct val="115000"/>
              </a:lnSpc>
              <a:spcBef>
                <a:spcPts val="300"/>
              </a:spcBef>
            </a:pPr>
            <a:r>
              <a:rPr lang="en-US" sz="2200" b="1" dirty="0">
                <a:ea typeface="Roboto" panose="02000000000000000000" pitchFamily="2" charset="0"/>
                <a:cs typeface="Shruti" panose="020B0502040204020203" pitchFamily="34" charset="0"/>
              </a:rPr>
              <a:t>VR: </a:t>
            </a:r>
            <a:r>
              <a:rPr lang="en-US" sz="2200" dirty="0">
                <a:ea typeface="Roboto" panose="02000000000000000000" pitchFamily="2" charset="0"/>
                <a:cs typeface="Shruti" panose="020B0502040204020203" pitchFamily="34" charset="0"/>
              </a:rPr>
              <a:t>VR offers a </a:t>
            </a:r>
            <a:r>
              <a:rPr lang="en-US" sz="2200" dirty="0">
                <a:solidFill>
                  <a:srgbClr val="C00000"/>
                </a:solidFill>
                <a:ea typeface="Roboto" panose="02000000000000000000" pitchFamily="2" charset="0"/>
                <a:cs typeface="Shruti" panose="020B0502040204020203" pitchFamily="34" charset="0"/>
              </a:rPr>
              <a:t>high level </a:t>
            </a:r>
            <a:r>
              <a:rPr lang="en-US" sz="2200" dirty="0">
                <a:ea typeface="Roboto" panose="02000000000000000000" pitchFamily="2" charset="0"/>
                <a:cs typeface="Shruti" panose="020B0502040204020203" pitchFamily="34" charset="0"/>
              </a:rPr>
              <a:t>of </a:t>
            </a:r>
            <a:r>
              <a:rPr lang="en-US" sz="2200" dirty="0">
                <a:solidFill>
                  <a:srgbClr val="C00000"/>
                </a:solidFill>
                <a:ea typeface="Roboto" panose="02000000000000000000" pitchFamily="2" charset="0"/>
                <a:cs typeface="Shruti" panose="020B0502040204020203" pitchFamily="34" charset="0"/>
              </a:rPr>
              <a:t>immersion</a:t>
            </a:r>
            <a:r>
              <a:rPr lang="en-US" sz="2200" dirty="0">
                <a:ea typeface="Roboto" panose="02000000000000000000" pitchFamily="2" charset="0"/>
                <a:cs typeface="Shruti" panose="020B0502040204020203" pitchFamily="34" charset="0"/>
              </a:rPr>
              <a:t> as users are fully surrounded by the virtual environment, leading to a </a:t>
            </a:r>
            <a:r>
              <a:rPr lang="en-US" sz="2200" dirty="0">
                <a:solidFill>
                  <a:srgbClr val="C00000"/>
                </a:solidFill>
                <a:ea typeface="Roboto" panose="02000000000000000000" pitchFamily="2" charset="0"/>
                <a:cs typeface="Shruti" panose="020B0502040204020203" pitchFamily="34" charset="0"/>
              </a:rPr>
              <a:t>more immersive </a:t>
            </a:r>
            <a:r>
              <a:rPr lang="en-US" sz="2200" dirty="0">
                <a:ea typeface="Roboto" panose="02000000000000000000" pitchFamily="2" charset="0"/>
                <a:cs typeface="Shruti" panose="020B0502040204020203" pitchFamily="34" charset="0"/>
              </a:rPr>
              <a:t>and sometimes </a:t>
            </a:r>
            <a:r>
              <a:rPr lang="en-US" sz="2200" dirty="0">
                <a:solidFill>
                  <a:srgbClr val="C00000"/>
                </a:solidFill>
                <a:ea typeface="Roboto" panose="02000000000000000000" pitchFamily="2" charset="0"/>
                <a:cs typeface="Shruti" panose="020B0502040204020203" pitchFamily="34" charset="0"/>
              </a:rPr>
              <a:t>isolating experience</a:t>
            </a:r>
            <a:r>
              <a:rPr lang="en-US" sz="2200" dirty="0">
                <a:ea typeface="Roboto" panose="02000000000000000000" pitchFamily="2" charset="0"/>
                <a:cs typeface="Shruti" panose="020B0502040204020203" pitchFamily="34" charset="0"/>
              </a:rPr>
              <a:t>.</a:t>
            </a:r>
          </a:p>
          <a:p>
            <a:pPr marL="544512" lvl="1" indent="0">
              <a:lnSpc>
                <a:spcPct val="115000"/>
              </a:lnSpc>
              <a:spcBef>
                <a:spcPts val="300"/>
              </a:spcBef>
              <a:buNone/>
            </a:pPr>
            <a:endParaRPr lang="en-IN" dirty="0">
              <a:ea typeface="Roboto" panose="02000000000000000000" pitchFamily="2" charset="0"/>
              <a:cs typeface="Shruti" panose="020B0502040204020203" pitchFamily="34" charset="0"/>
            </a:endParaRPr>
          </a:p>
          <a:p>
            <a:r>
              <a:rPr lang="en-US" dirty="0"/>
              <a:t>Use Cases:</a:t>
            </a:r>
          </a:p>
          <a:p>
            <a:pPr marL="773112" lvl="1" indent="-228600">
              <a:lnSpc>
                <a:spcPct val="115000"/>
              </a:lnSpc>
              <a:spcBef>
                <a:spcPts val="300"/>
              </a:spcBef>
            </a:pPr>
            <a:r>
              <a:rPr lang="en-US" sz="2200" b="1" dirty="0">
                <a:ea typeface="Roboto" panose="02000000000000000000" pitchFamily="2" charset="0"/>
                <a:cs typeface="Shruti" panose="020B0502040204020203" pitchFamily="34" charset="0"/>
              </a:rPr>
              <a:t>AR: </a:t>
            </a:r>
            <a:r>
              <a:rPr lang="en-US" sz="2200" dirty="0">
                <a:ea typeface="Roboto" panose="02000000000000000000" pitchFamily="2" charset="0"/>
                <a:cs typeface="Shruti" panose="020B0502040204020203" pitchFamily="34" charset="0"/>
              </a:rPr>
              <a:t>AR finds applications in a wide range of fields, including </a:t>
            </a:r>
            <a:r>
              <a:rPr lang="en-US" sz="2200" dirty="0">
                <a:solidFill>
                  <a:srgbClr val="C00000"/>
                </a:solidFill>
                <a:ea typeface="Roboto" panose="02000000000000000000" pitchFamily="2" charset="0"/>
                <a:cs typeface="Shruti" panose="020B0502040204020203" pitchFamily="34" charset="0"/>
              </a:rPr>
              <a:t>gaming</a:t>
            </a:r>
            <a:r>
              <a:rPr lang="en-US" sz="2200" dirty="0">
                <a:ea typeface="Roboto" panose="02000000000000000000" pitchFamily="2" charset="0"/>
                <a:cs typeface="Shruti" panose="020B0502040204020203" pitchFamily="34" charset="0"/>
              </a:rPr>
              <a:t>, </a:t>
            </a:r>
            <a:r>
              <a:rPr lang="en-US" sz="2200" dirty="0">
                <a:solidFill>
                  <a:srgbClr val="C00000"/>
                </a:solidFill>
                <a:ea typeface="Roboto" panose="02000000000000000000" pitchFamily="2" charset="0"/>
                <a:cs typeface="Shruti" panose="020B0502040204020203" pitchFamily="34" charset="0"/>
              </a:rPr>
              <a:t>navigation</a:t>
            </a:r>
            <a:r>
              <a:rPr lang="en-US" sz="2200" dirty="0">
                <a:ea typeface="Roboto" panose="02000000000000000000" pitchFamily="2" charset="0"/>
                <a:cs typeface="Shruti" panose="020B0502040204020203" pitchFamily="34" charset="0"/>
              </a:rPr>
              <a:t>, </a:t>
            </a:r>
            <a:r>
              <a:rPr lang="en-US" sz="2200" dirty="0">
                <a:solidFill>
                  <a:srgbClr val="C00000"/>
                </a:solidFill>
                <a:ea typeface="Roboto" panose="02000000000000000000" pitchFamily="2" charset="0"/>
                <a:cs typeface="Shruti" panose="020B0502040204020203" pitchFamily="34" charset="0"/>
              </a:rPr>
              <a:t>education</a:t>
            </a:r>
            <a:r>
              <a:rPr lang="en-US" sz="2200" dirty="0">
                <a:ea typeface="Roboto" panose="02000000000000000000" pitchFamily="2" charset="0"/>
                <a:cs typeface="Shruti" panose="020B0502040204020203" pitchFamily="34" charset="0"/>
              </a:rPr>
              <a:t>, </a:t>
            </a:r>
            <a:r>
              <a:rPr lang="en-US" sz="2200" dirty="0">
                <a:solidFill>
                  <a:srgbClr val="C00000"/>
                </a:solidFill>
                <a:ea typeface="Roboto" panose="02000000000000000000" pitchFamily="2" charset="0"/>
                <a:cs typeface="Shruti" panose="020B0502040204020203" pitchFamily="34" charset="0"/>
              </a:rPr>
              <a:t>marketing</a:t>
            </a:r>
            <a:r>
              <a:rPr lang="en-US" sz="2200" dirty="0">
                <a:ea typeface="Roboto" panose="02000000000000000000" pitchFamily="2" charset="0"/>
                <a:cs typeface="Shruti" panose="020B0502040204020203" pitchFamily="34" charset="0"/>
              </a:rPr>
              <a:t>, and </a:t>
            </a:r>
            <a:r>
              <a:rPr lang="en-US" sz="2200" dirty="0">
                <a:solidFill>
                  <a:srgbClr val="C00000"/>
                </a:solidFill>
                <a:ea typeface="Roboto" panose="02000000000000000000" pitchFamily="2" charset="0"/>
                <a:cs typeface="Shruti" panose="020B0502040204020203" pitchFamily="34" charset="0"/>
              </a:rPr>
              <a:t>industrial training</a:t>
            </a:r>
            <a:r>
              <a:rPr lang="en-US" sz="2200" dirty="0">
                <a:ea typeface="Roboto" panose="02000000000000000000" pitchFamily="2" charset="0"/>
                <a:cs typeface="Shruti" panose="020B0502040204020203" pitchFamily="34" charset="0"/>
              </a:rPr>
              <a:t>. It is particularly useful for enhancing real-world experiences with additional information or interactive elements.</a:t>
            </a:r>
          </a:p>
          <a:p>
            <a:pPr marL="773112" lvl="1" indent="-228600">
              <a:lnSpc>
                <a:spcPct val="115000"/>
              </a:lnSpc>
              <a:spcBef>
                <a:spcPts val="300"/>
              </a:spcBef>
            </a:pPr>
            <a:r>
              <a:rPr lang="en-US" sz="2200" b="1" dirty="0">
                <a:ea typeface="Roboto" panose="02000000000000000000" pitchFamily="2" charset="0"/>
                <a:cs typeface="Shruti" panose="020B0502040204020203" pitchFamily="34" charset="0"/>
              </a:rPr>
              <a:t>VR: </a:t>
            </a:r>
            <a:r>
              <a:rPr lang="en-US" sz="2200" dirty="0">
                <a:ea typeface="Roboto" panose="02000000000000000000" pitchFamily="2" charset="0"/>
                <a:cs typeface="Shruti" panose="020B0502040204020203" pitchFamily="34" charset="0"/>
              </a:rPr>
              <a:t>VR is commonly used in </a:t>
            </a:r>
            <a:r>
              <a:rPr lang="en-US" sz="2200" dirty="0">
                <a:solidFill>
                  <a:srgbClr val="C00000"/>
                </a:solidFill>
                <a:ea typeface="Roboto" panose="02000000000000000000" pitchFamily="2" charset="0"/>
                <a:cs typeface="Shruti" panose="020B0502040204020203" pitchFamily="34" charset="0"/>
              </a:rPr>
              <a:t>gaming</a:t>
            </a:r>
            <a:r>
              <a:rPr lang="en-US" sz="2200" dirty="0">
                <a:ea typeface="Roboto" panose="02000000000000000000" pitchFamily="2" charset="0"/>
                <a:cs typeface="Shruti" panose="020B0502040204020203" pitchFamily="34" charset="0"/>
              </a:rPr>
              <a:t>, </a:t>
            </a:r>
            <a:r>
              <a:rPr lang="en-US" sz="2200" dirty="0">
                <a:solidFill>
                  <a:srgbClr val="C00000"/>
                </a:solidFill>
                <a:ea typeface="Roboto" panose="02000000000000000000" pitchFamily="2" charset="0"/>
                <a:cs typeface="Shruti" panose="020B0502040204020203" pitchFamily="34" charset="0"/>
              </a:rPr>
              <a:t>simulation</a:t>
            </a:r>
            <a:r>
              <a:rPr lang="en-US" sz="2200" dirty="0">
                <a:ea typeface="Roboto" panose="02000000000000000000" pitchFamily="2" charset="0"/>
                <a:cs typeface="Shruti" panose="020B0502040204020203" pitchFamily="34" charset="0"/>
              </a:rPr>
              <a:t>, </a:t>
            </a:r>
            <a:r>
              <a:rPr lang="en-US" sz="2200" dirty="0">
                <a:solidFill>
                  <a:srgbClr val="C00000"/>
                </a:solidFill>
                <a:ea typeface="Roboto" panose="02000000000000000000" pitchFamily="2" charset="0"/>
                <a:cs typeface="Shruti" panose="020B0502040204020203" pitchFamily="34" charset="0"/>
              </a:rPr>
              <a:t>training</a:t>
            </a:r>
            <a:r>
              <a:rPr lang="en-US" sz="2200" dirty="0">
                <a:ea typeface="Roboto" panose="02000000000000000000" pitchFamily="2" charset="0"/>
                <a:cs typeface="Shruti" panose="020B0502040204020203" pitchFamily="34" charset="0"/>
              </a:rPr>
              <a:t>, </a:t>
            </a:r>
            <a:r>
              <a:rPr lang="en-US" sz="2200" dirty="0">
                <a:solidFill>
                  <a:srgbClr val="C00000"/>
                </a:solidFill>
                <a:ea typeface="Roboto" panose="02000000000000000000" pitchFamily="2" charset="0"/>
                <a:cs typeface="Shruti" panose="020B0502040204020203" pitchFamily="34" charset="0"/>
              </a:rPr>
              <a:t>education</a:t>
            </a:r>
            <a:r>
              <a:rPr lang="en-US" sz="2200" dirty="0">
                <a:ea typeface="Roboto" panose="02000000000000000000" pitchFamily="2" charset="0"/>
                <a:cs typeface="Shruti" panose="020B0502040204020203" pitchFamily="34" charset="0"/>
              </a:rPr>
              <a:t>, </a:t>
            </a:r>
            <a:r>
              <a:rPr lang="en-US" sz="2200" dirty="0">
                <a:solidFill>
                  <a:srgbClr val="C00000"/>
                </a:solidFill>
                <a:ea typeface="Roboto" panose="02000000000000000000" pitchFamily="2" charset="0"/>
                <a:cs typeface="Shruti" panose="020B0502040204020203" pitchFamily="34" charset="0"/>
              </a:rPr>
              <a:t>architectural visualization</a:t>
            </a:r>
            <a:r>
              <a:rPr lang="en-US" sz="2200" dirty="0">
                <a:ea typeface="Roboto" panose="02000000000000000000" pitchFamily="2" charset="0"/>
                <a:cs typeface="Shruti" panose="020B0502040204020203" pitchFamily="34" charset="0"/>
              </a:rPr>
              <a:t>, and </a:t>
            </a:r>
            <a:r>
              <a:rPr lang="en-US" sz="2200" dirty="0">
                <a:solidFill>
                  <a:srgbClr val="C00000"/>
                </a:solidFill>
                <a:ea typeface="Roboto" panose="02000000000000000000" pitchFamily="2" charset="0"/>
                <a:cs typeface="Shruti" panose="020B0502040204020203" pitchFamily="34" charset="0"/>
              </a:rPr>
              <a:t>entertainment</a:t>
            </a:r>
            <a:r>
              <a:rPr lang="en-US" sz="2200" dirty="0">
                <a:ea typeface="Roboto" panose="02000000000000000000" pitchFamily="2" charset="0"/>
                <a:cs typeface="Shruti" panose="020B0502040204020203" pitchFamily="34" charset="0"/>
              </a:rPr>
              <a:t>. It allows users to experience scenarios and environments that might not be feasible or safe in the real world.</a:t>
            </a:r>
          </a:p>
          <a:p>
            <a:endParaRPr lang="en-US" dirty="0"/>
          </a:p>
        </p:txBody>
      </p:sp>
    </p:spTree>
    <p:extLst>
      <p:ext uri="{BB962C8B-B14F-4D97-AF65-F5344CB8AC3E}">
        <p14:creationId xmlns:p14="http://schemas.microsoft.com/office/powerpoint/2010/main" val="353018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42E0F-41F2-0693-DF6C-AB960EC430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83558-77EF-5A6C-14D1-F76D49756837}"/>
              </a:ext>
            </a:extLst>
          </p:cNvPr>
          <p:cNvSpPr>
            <a:spLocks noGrp="1"/>
          </p:cNvSpPr>
          <p:nvPr>
            <p:ph type="title"/>
          </p:nvPr>
        </p:nvSpPr>
        <p:spPr>
          <a:xfrm>
            <a:off x="0" y="1"/>
            <a:ext cx="12192000" cy="711200"/>
          </a:xfrm>
        </p:spPr>
        <p:txBody>
          <a:bodyPr/>
          <a:lstStyle/>
          <a:p>
            <a:r>
              <a:rPr lang="en-US" dirty="0"/>
              <a:t>AR Vs VR</a:t>
            </a:r>
            <a:endParaRPr lang="en-IN" dirty="0"/>
          </a:p>
        </p:txBody>
      </p:sp>
      <p:sp>
        <p:nvSpPr>
          <p:cNvPr id="5" name="Content Placeholder 4">
            <a:extLst>
              <a:ext uri="{FF2B5EF4-FFF2-40B4-BE49-F238E27FC236}">
                <a16:creationId xmlns:a16="http://schemas.microsoft.com/office/drawing/2014/main" id="{24C163AC-4116-2194-BC14-B736726B31CB}"/>
              </a:ext>
            </a:extLst>
          </p:cNvPr>
          <p:cNvSpPr>
            <a:spLocks noGrp="1"/>
          </p:cNvSpPr>
          <p:nvPr>
            <p:ph idx="1"/>
          </p:nvPr>
        </p:nvSpPr>
        <p:spPr>
          <a:xfrm>
            <a:off x="131763" y="863600"/>
            <a:ext cx="11867404" cy="5591175"/>
          </a:xfrm>
        </p:spPr>
        <p:txBody>
          <a:bodyPr/>
          <a:lstStyle/>
          <a:p>
            <a:r>
              <a:rPr lang="en-US" dirty="0"/>
              <a:t>AR and VR are two sides of the same coin. While </a:t>
            </a:r>
            <a:r>
              <a:rPr lang="en-US" dirty="0">
                <a:solidFill>
                  <a:srgbClr val="C00000"/>
                </a:solidFill>
              </a:rPr>
              <a:t>AR </a:t>
            </a:r>
            <a:r>
              <a:rPr lang="en-US" dirty="0"/>
              <a:t>stimulates</a:t>
            </a:r>
            <a:r>
              <a:rPr lang="en-US" dirty="0">
                <a:solidFill>
                  <a:srgbClr val="C00000"/>
                </a:solidFill>
              </a:rPr>
              <a:t> artificial objects </a:t>
            </a:r>
            <a:r>
              <a:rPr lang="en-US" dirty="0"/>
              <a:t>in the </a:t>
            </a:r>
            <a:r>
              <a:rPr lang="en-US" dirty="0">
                <a:solidFill>
                  <a:srgbClr val="C00000"/>
                </a:solidFill>
              </a:rPr>
              <a:t>real environment</a:t>
            </a:r>
            <a:r>
              <a:rPr lang="en-US" dirty="0"/>
              <a:t>, the </a:t>
            </a:r>
            <a:r>
              <a:rPr lang="en-US" dirty="0">
                <a:solidFill>
                  <a:srgbClr val="C00000"/>
                </a:solidFill>
              </a:rPr>
              <a:t>VR </a:t>
            </a:r>
            <a:r>
              <a:rPr lang="en-US" dirty="0"/>
              <a:t>creates an </a:t>
            </a:r>
            <a:r>
              <a:rPr lang="en-US" dirty="0">
                <a:solidFill>
                  <a:srgbClr val="C00000"/>
                </a:solidFill>
              </a:rPr>
              <a:t>artificial environment </a:t>
            </a:r>
            <a:r>
              <a:rPr lang="en-US" dirty="0"/>
              <a:t>to </a:t>
            </a:r>
            <a:r>
              <a:rPr lang="en-US" dirty="0">
                <a:solidFill>
                  <a:srgbClr val="C00000"/>
                </a:solidFill>
              </a:rPr>
              <a:t>inhabit</a:t>
            </a:r>
            <a:r>
              <a:rPr lang="en-US" dirty="0"/>
              <a:t>.</a:t>
            </a:r>
          </a:p>
          <a:p>
            <a:r>
              <a:rPr lang="en-US" dirty="0"/>
              <a:t>AR &amp; VR have one big thing in common. They both have the </a:t>
            </a:r>
            <a:r>
              <a:rPr lang="en-US" dirty="0">
                <a:solidFill>
                  <a:srgbClr val="C00000"/>
                </a:solidFill>
              </a:rPr>
              <a:t>remarkable ability </a:t>
            </a:r>
            <a:r>
              <a:rPr lang="en-US" dirty="0"/>
              <a:t>to </a:t>
            </a:r>
            <a:r>
              <a:rPr lang="en-US" dirty="0">
                <a:solidFill>
                  <a:srgbClr val="C00000"/>
                </a:solidFill>
              </a:rPr>
              <a:t>alter our perception</a:t>
            </a:r>
            <a:r>
              <a:rPr lang="en-US" dirty="0"/>
              <a:t> of the world. Where they differ is the perception of our presence. Putting a VR headset over your eyes will leave you blind to the current world, but will expand your senses with experiences within.</a:t>
            </a:r>
          </a:p>
          <a:p>
            <a:r>
              <a:rPr lang="en-US" dirty="0">
                <a:solidFill>
                  <a:srgbClr val="C00000"/>
                </a:solidFill>
              </a:rPr>
              <a:t>Augmented reality </a:t>
            </a:r>
            <a:r>
              <a:rPr lang="en-US" dirty="0"/>
              <a:t>however, takes our </a:t>
            </a:r>
            <a:r>
              <a:rPr lang="en-US" dirty="0">
                <a:solidFill>
                  <a:srgbClr val="C00000"/>
                </a:solidFill>
              </a:rPr>
              <a:t>current reality </a:t>
            </a:r>
            <a:r>
              <a:rPr lang="en-US" dirty="0"/>
              <a:t>and adds something to it. It does not move us elsewhere. It simply ‘</a:t>
            </a:r>
            <a:r>
              <a:rPr lang="en-US" dirty="0">
                <a:solidFill>
                  <a:srgbClr val="C00000"/>
                </a:solidFill>
              </a:rPr>
              <a:t>augments</a:t>
            </a:r>
            <a:r>
              <a:rPr lang="en-US" dirty="0"/>
              <a:t>’ </a:t>
            </a:r>
            <a:r>
              <a:rPr lang="en-US" dirty="0">
                <a:solidFill>
                  <a:srgbClr val="C00000"/>
                </a:solidFill>
              </a:rPr>
              <a:t>our current state of presence </a:t>
            </a:r>
            <a:r>
              <a:rPr lang="en-US" dirty="0"/>
              <a:t>after with </a:t>
            </a:r>
            <a:r>
              <a:rPr lang="en-US" dirty="0">
                <a:solidFill>
                  <a:srgbClr val="C00000"/>
                </a:solidFill>
              </a:rPr>
              <a:t>clear visors</a:t>
            </a:r>
            <a:r>
              <a:rPr lang="en-US" dirty="0"/>
              <a:t>.</a:t>
            </a:r>
          </a:p>
          <a:p>
            <a:r>
              <a:rPr lang="en-US" dirty="0"/>
              <a:t>In </a:t>
            </a:r>
            <a:r>
              <a:rPr lang="en-US" dirty="0">
                <a:solidFill>
                  <a:srgbClr val="C00000"/>
                </a:solidFill>
              </a:rPr>
              <a:t>VR </a:t>
            </a:r>
            <a:r>
              <a:rPr lang="en-US" dirty="0"/>
              <a:t>You can </a:t>
            </a:r>
            <a:r>
              <a:rPr lang="en-US" dirty="0">
                <a:solidFill>
                  <a:srgbClr val="C00000"/>
                </a:solidFill>
              </a:rPr>
              <a:t>swim with sharks </a:t>
            </a:r>
            <a:r>
              <a:rPr lang="en-US" dirty="0"/>
              <a:t>while with </a:t>
            </a:r>
            <a:r>
              <a:rPr lang="en-US" dirty="0">
                <a:solidFill>
                  <a:srgbClr val="C00000"/>
                </a:solidFill>
              </a:rPr>
              <a:t>AR</a:t>
            </a:r>
            <a:r>
              <a:rPr lang="en-US" dirty="0"/>
              <a:t> you can </a:t>
            </a:r>
            <a:r>
              <a:rPr lang="en-US" dirty="0">
                <a:solidFill>
                  <a:srgbClr val="C00000"/>
                </a:solidFill>
              </a:rPr>
              <a:t>watch a shark pop out </a:t>
            </a:r>
            <a:r>
              <a:rPr lang="en-US" dirty="0"/>
              <a:t>of your </a:t>
            </a:r>
            <a:r>
              <a:rPr lang="en-US" dirty="0">
                <a:solidFill>
                  <a:srgbClr val="C00000"/>
                </a:solidFill>
              </a:rPr>
              <a:t>business card</a:t>
            </a:r>
            <a:r>
              <a:rPr lang="en-US" dirty="0"/>
              <a:t>. </a:t>
            </a:r>
          </a:p>
          <a:p>
            <a:r>
              <a:rPr lang="en-US" dirty="0"/>
              <a:t>While </a:t>
            </a:r>
            <a:r>
              <a:rPr lang="en-US" dirty="0">
                <a:solidFill>
                  <a:srgbClr val="C00000"/>
                </a:solidFill>
              </a:rPr>
              <a:t>VR</a:t>
            </a:r>
            <a:r>
              <a:rPr lang="en-US" dirty="0"/>
              <a:t> is </a:t>
            </a:r>
            <a:r>
              <a:rPr lang="en-US" dirty="0">
                <a:solidFill>
                  <a:srgbClr val="C00000"/>
                </a:solidFill>
              </a:rPr>
              <a:t>more immersive</a:t>
            </a:r>
            <a:r>
              <a:rPr lang="en-US" dirty="0"/>
              <a:t>, </a:t>
            </a:r>
            <a:r>
              <a:rPr lang="en-US" dirty="0">
                <a:solidFill>
                  <a:srgbClr val="C00000"/>
                </a:solidFill>
              </a:rPr>
              <a:t>AR</a:t>
            </a:r>
            <a:r>
              <a:rPr lang="en-US" dirty="0"/>
              <a:t> provides </a:t>
            </a:r>
            <a:r>
              <a:rPr lang="en-US" dirty="0">
                <a:solidFill>
                  <a:srgbClr val="C00000"/>
                </a:solidFill>
              </a:rPr>
              <a:t>more freedom </a:t>
            </a:r>
            <a:r>
              <a:rPr lang="en-US" dirty="0"/>
              <a:t>for the user and more possibilities for marketers because it does not need to be a head mounted display.</a:t>
            </a:r>
          </a:p>
          <a:p>
            <a:endParaRPr lang="en-IN" dirty="0"/>
          </a:p>
        </p:txBody>
      </p:sp>
    </p:spTree>
    <p:extLst>
      <p:ext uri="{BB962C8B-B14F-4D97-AF65-F5344CB8AC3E}">
        <p14:creationId xmlns:p14="http://schemas.microsoft.com/office/powerpoint/2010/main" val="195530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EBA29-AC2E-E989-1ED8-90A762D4A1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CDE348-4086-B10B-8226-C45D0E00DCF4}"/>
              </a:ext>
            </a:extLst>
          </p:cNvPr>
          <p:cNvSpPr>
            <a:spLocks noGrp="1"/>
          </p:cNvSpPr>
          <p:nvPr>
            <p:ph type="title"/>
          </p:nvPr>
        </p:nvSpPr>
        <p:spPr>
          <a:xfrm>
            <a:off x="0" y="1"/>
            <a:ext cx="12192000" cy="711200"/>
          </a:xfrm>
        </p:spPr>
        <p:txBody>
          <a:bodyPr/>
          <a:lstStyle/>
          <a:p>
            <a:r>
              <a:rPr lang="en-US" dirty="0"/>
              <a:t>AR Vs VR</a:t>
            </a:r>
            <a:endParaRPr lang="en-IN" dirty="0"/>
          </a:p>
        </p:txBody>
      </p:sp>
      <p:sp>
        <p:nvSpPr>
          <p:cNvPr id="5" name="Content Placeholder 4">
            <a:extLst>
              <a:ext uri="{FF2B5EF4-FFF2-40B4-BE49-F238E27FC236}">
                <a16:creationId xmlns:a16="http://schemas.microsoft.com/office/drawing/2014/main" id="{4ADEAA73-C20D-B61A-9660-15EAC51A2066}"/>
              </a:ext>
            </a:extLst>
          </p:cNvPr>
          <p:cNvSpPr>
            <a:spLocks noGrp="1"/>
          </p:cNvSpPr>
          <p:nvPr>
            <p:ph idx="1"/>
          </p:nvPr>
        </p:nvSpPr>
        <p:spPr>
          <a:xfrm>
            <a:off x="131763" y="863600"/>
            <a:ext cx="11867404" cy="5591175"/>
          </a:xfrm>
        </p:spPr>
        <p:txBody>
          <a:bodyPr/>
          <a:lstStyle/>
          <a:p>
            <a:r>
              <a:rPr lang="en-US" dirty="0"/>
              <a:t>Both </a:t>
            </a:r>
            <a:r>
              <a:rPr lang="en-US" dirty="0">
                <a:solidFill>
                  <a:srgbClr val="C00000"/>
                </a:solidFill>
              </a:rPr>
              <a:t>AR &amp; VR </a:t>
            </a:r>
            <a:r>
              <a:rPr lang="en-US" dirty="0"/>
              <a:t>serve to the user with an </a:t>
            </a:r>
            <a:r>
              <a:rPr lang="en-US" dirty="0">
                <a:solidFill>
                  <a:srgbClr val="C00000"/>
                </a:solidFill>
              </a:rPr>
              <a:t>enhanced</a:t>
            </a:r>
            <a:r>
              <a:rPr lang="en-US" dirty="0"/>
              <a:t> or </a:t>
            </a:r>
            <a:r>
              <a:rPr lang="en-US" dirty="0">
                <a:solidFill>
                  <a:srgbClr val="C00000"/>
                </a:solidFill>
              </a:rPr>
              <a:t>enriched experience</a:t>
            </a:r>
            <a:r>
              <a:rPr lang="en-US" dirty="0"/>
              <a:t>. Both are being widely used for </a:t>
            </a:r>
            <a:r>
              <a:rPr lang="en-US" dirty="0">
                <a:solidFill>
                  <a:srgbClr val="C00000"/>
                </a:solidFill>
              </a:rPr>
              <a:t>entertainment purposes </a:t>
            </a:r>
            <a:r>
              <a:rPr lang="en-US" dirty="0"/>
              <a:t>and </a:t>
            </a:r>
            <a:r>
              <a:rPr lang="en-US" dirty="0">
                <a:solidFill>
                  <a:srgbClr val="C00000"/>
                </a:solidFill>
              </a:rPr>
              <a:t>changing the landscape </a:t>
            </a:r>
            <a:r>
              <a:rPr lang="en-US" dirty="0"/>
              <a:t>of the medical fields by making things such as </a:t>
            </a:r>
            <a:r>
              <a:rPr lang="en-US" dirty="0">
                <a:solidFill>
                  <a:srgbClr val="C00000"/>
                </a:solidFill>
              </a:rPr>
              <a:t>remote surgeries </a:t>
            </a:r>
            <a:r>
              <a:rPr lang="en-US" dirty="0"/>
              <a:t>a real possibility.</a:t>
            </a:r>
          </a:p>
          <a:p>
            <a:r>
              <a:rPr lang="en-US" dirty="0">
                <a:solidFill>
                  <a:srgbClr val="C00000"/>
                </a:solidFill>
              </a:rPr>
              <a:t>AR</a:t>
            </a:r>
            <a:r>
              <a:rPr lang="en-US" dirty="0"/>
              <a:t> enhances experiences by adding </a:t>
            </a:r>
            <a:r>
              <a:rPr lang="en-US" dirty="0">
                <a:solidFill>
                  <a:srgbClr val="C00000"/>
                </a:solidFill>
              </a:rPr>
              <a:t>Virtual components </a:t>
            </a:r>
            <a:r>
              <a:rPr lang="en-US" dirty="0"/>
              <a:t>such as digital images, graphics or sensations as a new layer of interaction with the real world. On the contrast </a:t>
            </a:r>
            <a:r>
              <a:rPr lang="en-US" dirty="0">
                <a:solidFill>
                  <a:srgbClr val="C00000"/>
                </a:solidFill>
              </a:rPr>
              <a:t>VR</a:t>
            </a:r>
            <a:r>
              <a:rPr lang="en-US" dirty="0"/>
              <a:t> creates its </a:t>
            </a:r>
            <a:r>
              <a:rPr lang="en-US" dirty="0">
                <a:solidFill>
                  <a:srgbClr val="C00000"/>
                </a:solidFill>
              </a:rPr>
              <a:t>own reality </a:t>
            </a:r>
            <a:r>
              <a:rPr lang="en-US" dirty="0"/>
              <a:t>that is completely </a:t>
            </a:r>
            <a:r>
              <a:rPr lang="en-US" dirty="0">
                <a:solidFill>
                  <a:srgbClr val="C00000"/>
                </a:solidFill>
              </a:rPr>
              <a:t>computer generated</a:t>
            </a:r>
            <a:r>
              <a:rPr lang="en-US" dirty="0"/>
              <a:t> and </a:t>
            </a:r>
            <a:r>
              <a:rPr lang="en-US" dirty="0">
                <a:solidFill>
                  <a:srgbClr val="C00000"/>
                </a:solidFill>
              </a:rPr>
              <a:t>driven</a:t>
            </a:r>
            <a:r>
              <a:rPr lang="en-US" dirty="0"/>
              <a:t>.</a:t>
            </a:r>
          </a:p>
          <a:p>
            <a:r>
              <a:rPr lang="en-US" dirty="0">
                <a:solidFill>
                  <a:srgbClr val="C00000"/>
                </a:solidFill>
              </a:rPr>
              <a:t>VR</a:t>
            </a:r>
            <a:r>
              <a:rPr lang="en-US" dirty="0"/>
              <a:t> is usually delivered to the User through a </a:t>
            </a:r>
            <a:r>
              <a:rPr lang="en-US" dirty="0">
                <a:solidFill>
                  <a:srgbClr val="C00000"/>
                </a:solidFill>
              </a:rPr>
              <a:t>head mounted display </a:t>
            </a:r>
            <a:r>
              <a:rPr lang="en-US" dirty="0"/>
              <a:t>or </a:t>
            </a:r>
            <a:r>
              <a:rPr lang="en-US" dirty="0">
                <a:solidFill>
                  <a:srgbClr val="C00000"/>
                </a:solidFill>
              </a:rPr>
              <a:t>hand held controller </a:t>
            </a:r>
            <a:r>
              <a:rPr lang="en-US" dirty="0"/>
              <a:t>whereas </a:t>
            </a:r>
            <a:r>
              <a:rPr lang="en-US" dirty="0">
                <a:solidFill>
                  <a:srgbClr val="C00000"/>
                </a:solidFill>
              </a:rPr>
              <a:t>AR </a:t>
            </a:r>
            <a:r>
              <a:rPr lang="en-US" dirty="0"/>
              <a:t>is being generally used in </a:t>
            </a:r>
            <a:r>
              <a:rPr lang="en-US" dirty="0">
                <a:solidFill>
                  <a:srgbClr val="C00000"/>
                </a:solidFill>
              </a:rPr>
              <a:t>mobiles</a:t>
            </a:r>
            <a:r>
              <a:rPr lang="en-US" dirty="0"/>
              <a:t>, </a:t>
            </a:r>
            <a:r>
              <a:rPr lang="en-US" dirty="0">
                <a:solidFill>
                  <a:srgbClr val="C00000"/>
                </a:solidFill>
              </a:rPr>
              <a:t>laptops</a:t>
            </a:r>
            <a:r>
              <a:rPr lang="en-US" dirty="0"/>
              <a:t>, </a:t>
            </a:r>
            <a:r>
              <a:rPr lang="en-US" dirty="0">
                <a:solidFill>
                  <a:srgbClr val="C00000"/>
                </a:solidFill>
              </a:rPr>
              <a:t>Smartphones</a:t>
            </a:r>
            <a:r>
              <a:rPr lang="en-US" dirty="0"/>
              <a:t> and </a:t>
            </a:r>
            <a:r>
              <a:rPr lang="en-US" dirty="0">
                <a:solidFill>
                  <a:srgbClr val="C00000"/>
                </a:solidFill>
              </a:rPr>
              <a:t>Tablets</a:t>
            </a:r>
            <a:r>
              <a:rPr lang="en-US" dirty="0"/>
              <a:t>.</a:t>
            </a:r>
          </a:p>
          <a:p>
            <a:r>
              <a:rPr lang="en-US" dirty="0"/>
              <a:t>AR &amp; VR do not always operate independent of one another.</a:t>
            </a:r>
          </a:p>
          <a:p>
            <a:r>
              <a:rPr lang="en-US" dirty="0"/>
              <a:t>They are often </a:t>
            </a:r>
            <a:r>
              <a:rPr lang="en-US" dirty="0">
                <a:solidFill>
                  <a:srgbClr val="C00000"/>
                </a:solidFill>
              </a:rPr>
              <a:t>blended together </a:t>
            </a:r>
            <a:r>
              <a:rPr lang="en-US" dirty="0"/>
              <a:t>to generate an even more </a:t>
            </a:r>
            <a:r>
              <a:rPr lang="en-US" dirty="0">
                <a:solidFill>
                  <a:srgbClr val="C00000"/>
                </a:solidFill>
              </a:rPr>
              <a:t>immersing experience</a:t>
            </a:r>
            <a:r>
              <a:rPr lang="en-US" dirty="0"/>
              <a:t>. </a:t>
            </a:r>
          </a:p>
          <a:p>
            <a:r>
              <a:rPr lang="en-US" dirty="0"/>
              <a:t>Alone or blended together, they are undoubtedly </a:t>
            </a:r>
            <a:r>
              <a:rPr lang="en-US" dirty="0">
                <a:solidFill>
                  <a:srgbClr val="C00000"/>
                </a:solidFill>
              </a:rPr>
              <a:t>opening up world’s </a:t>
            </a:r>
            <a:r>
              <a:rPr lang="en-US" dirty="0"/>
              <a:t>both </a:t>
            </a:r>
            <a:r>
              <a:rPr lang="en-US" dirty="0">
                <a:solidFill>
                  <a:srgbClr val="C00000"/>
                </a:solidFill>
              </a:rPr>
              <a:t>real </a:t>
            </a:r>
            <a:r>
              <a:rPr lang="en-US" dirty="0"/>
              <a:t>and </a:t>
            </a:r>
            <a:r>
              <a:rPr lang="en-US" dirty="0">
                <a:solidFill>
                  <a:srgbClr val="C00000"/>
                </a:solidFill>
              </a:rPr>
              <a:t>Virtual alike</a:t>
            </a:r>
            <a:r>
              <a:rPr lang="en-US" dirty="0"/>
              <a:t>.</a:t>
            </a:r>
          </a:p>
          <a:p>
            <a:endParaRPr lang="en-IN" dirty="0"/>
          </a:p>
        </p:txBody>
      </p:sp>
    </p:spTree>
    <p:extLst>
      <p:ext uri="{BB962C8B-B14F-4D97-AF65-F5344CB8AC3E}">
        <p14:creationId xmlns:p14="http://schemas.microsoft.com/office/powerpoint/2010/main" val="176124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7A12D-5E11-7B26-BD9D-C972ADD80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80193-5092-B45A-7988-6B1C2E6406C3}"/>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Challenges with AR and VR</a:t>
            </a:r>
          </a:p>
        </p:txBody>
      </p:sp>
      <p:sp>
        <p:nvSpPr>
          <p:cNvPr id="3" name="Text Placeholder 2">
            <a:extLst>
              <a:ext uri="{FF2B5EF4-FFF2-40B4-BE49-F238E27FC236}">
                <a16:creationId xmlns:a16="http://schemas.microsoft.com/office/drawing/2014/main" id="{B486091D-12F9-903D-3DC1-556DE0B02E0E}"/>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1883238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DC690-405F-77ED-2E00-81D360B60E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8B2EC2-A21A-C5FF-1C49-CD377F73517B}"/>
              </a:ext>
            </a:extLst>
          </p:cNvPr>
          <p:cNvSpPr>
            <a:spLocks noGrp="1"/>
          </p:cNvSpPr>
          <p:nvPr>
            <p:ph type="title"/>
          </p:nvPr>
        </p:nvSpPr>
        <p:spPr>
          <a:xfrm>
            <a:off x="0" y="1"/>
            <a:ext cx="12192000" cy="711200"/>
          </a:xfrm>
        </p:spPr>
        <p:txBody>
          <a:bodyPr/>
          <a:lstStyle/>
          <a:p>
            <a:r>
              <a:rPr lang="en-US" dirty="0"/>
              <a:t>Challenges with AR and VR</a:t>
            </a:r>
            <a:endParaRPr lang="en-IN" dirty="0"/>
          </a:p>
        </p:txBody>
      </p:sp>
      <p:sp>
        <p:nvSpPr>
          <p:cNvPr id="5" name="Content Placeholder 4">
            <a:extLst>
              <a:ext uri="{FF2B5EF4-FFF2-40B4-BE49-F238E27FC236}">
                <a16:creationId xmlns:a16="http://schemas.microsoft.com/office/drawing/2014/main" id="{B8951C30-F8F1-8848-6E62-72827527B0E9}"/>
              </a:ext>
            </a:extLst>
          </p:cNvPr>
          <p:cNvSpPr>
            <a:spLocks noGrp="1"/>
          </p:cNvSpPr>
          <p:nvPr>
            <p:ph idx="1"/>
          </p:nvPr>
        </p:nvSpPr>
        <p:spPr>
          <a:xfrm>
            <a:off x="131763" y="863600"/>
            <a:ext cx="11867404" cy="5591175"/>
          </a:xfrm>
        </p:spPr>
        <p:txBody>
          <a:bodyPr/>
          <a:lstStyle/>
          <a:p>
            <a:r>
              <a:rPr lang="en-US" b="1" dirty="0"/>
              <a:t>Hardware Limitations: </a:t>
            </a:r>
          </a:p>
          <a:p>
            <a:pPr lvl="1"/>
            <a:r>
              <a:rPr lang="en-US" sz="2200" dirty="0"/>
              <a:t>Both </a:t>
            </a:r>
            <a:r>
              <a:rPr lang="en-US" sz="2200" dirty="0">
                <a:solidFill>
                  <a:srgbClr val="C00000"/>
                </a:solidFill>
              </a:rPr>
              <a:t>AR</a:t>
            </a:r>
            <a:r>
              <a:rPr lang="en-US" sz="2200" dirty="0"/>
              <a:t> and </a:t>
            </a:r>
            <a:r>
              <a:rPr lang="en-US" sz="2200" dirty="0">
                <a:solidFill>
                  <a:srgbClr val="C00000"/>
                </a:solidFill>
              </a:rPr>
              <a:t>VR</a:t>
            </a:r>
            <a:r>
              <a:rPr lang="en-US" sz="2200" dirty="0"/>
              <a:t> rely on </a:t>
            </a:r>
            <a:r>
              <a:rPr lang="en-US" sz="2200" dirty="0">
                <a:solidFill>
                  <a:srgbClr val="C00000"/>
                </a:solidFill>
              </a:rPr>
              <a:t>specialized</a:t>
            </a:r>
            <a:r>
              <a:rPr lang="en-US" sz="2200" dirty="0"/>
              <a:t> </a:t>
            </a:r>
            <a:r>
              <a:rPr lang="en-US" sz="2200" dirty="0">
                <a:solidFill>
                  <a:srgbClr val="C00000"/>
                </a:solidFill>
              </a:rPr>
              <a:t>hardware</a:t>
            </a:r>
            <a:r>
              <a:rPr lang="en-US" sz="2200" dirty="0"/>
              <a:t>, such as </a:t>
            </a:r>
            <a:r>
              <a:rPr lang="en-US" sz="2200" dirty="0">
                <a:solidFill>
                  <a:srgbClr val="C00000"/>
                </a:solidFill>
              </a:rPr>
              <a:t>headsets</a:t>
            </a:r>
            <a:r>
              <a:rPr lang="en-US" sz="2200" dirty="0"/>
              <a:t> and </a:t>
            </a:r>
            <a:r>
              <a:rPr lang="en-US" sz="2200" dirty="0">
                <a:solidFill>
                  <a:srgbClr val="C00000"/>
                </a:solidFill>
              </a:rPr>
              <a:t>sensors</a:t>
            </a:r>
            <a:r>
              <a:rPr lang="en-US" sz="2200" dirty="0"/>
              <a:t>, to deliver </a:t>
            </a:r>
            <a:r>
              <a:rPr lang="en-US" sz="2200" dirty="0">
                <a:solidFill>
                  <a:srgbClr val="C00000"/>
                </a:solidFill>
              </a:rPr>
              <a:t>immersive</a:t>
            </a:r>
            <a:r>
              <a:rPr lang="en-US" sz="2200" dirty="0"/>
              <a:t> </a:t>
            </a:r>
            <a:r>
              <a:rPr lang="en-US" sz="2200" dirty="0">
                <a:solidFill>
                  <a:srgbClr val="C00000"/>
                </a:solidFill>
              </a:rPr>
              <a:t>experiences</a:t>
            </a:r>
            <a:r>
              <a:rPr lang="en-US" sz="2200" dirty="0"/>
              <a:t>. These devices can be expensive, bulky, and may require substantial computing power. Improving the affordability, comfort, and portability of these devices remains a challenge.</a:t>
            </a:r>
          </a:p>
          <a:p>
            <a:pPr lvl="1"/>
            <a:endParaRPr lang="en-US" b="1" dirty="0"/>
          </a:p>
          <a:p>
            <a:r>
              <a:rPr lang="en-US" b="1" dirty="0"/>
              <a:t>User Experience: </a:t>
            </a:r>
          </a:p>
          <a:p>
            <a:pPr lvl="1"/>
            <a:r>
              <a:rPr lang="en-US" sz="2200" dirty="0"/>
              <a:t>Achieving a </a:t>
            </a:r>
            <a:r>
              <a:rPr lang="en-US" sz="2200" dirty="0">
                <a:solidFill>
                  <a:srgbClr val="C00000"/>
                </a:solidFill>
              </a:rPr>
              <a:t>seamless</a:t>
            </a:r>
            <a:r>
              <a:rPr lang="en-US" sz="2200" dirty="0"/>
              <a:t> and </a:t>
            </a:r>
            <a:r>
              <a:rPr lang="en-US" sz="2200" dirty="0">
                <a:solidFill>
                  <a:srgbClr val="C00000"/>
                </a:solidFill>
              </a:rPr>
              <a:t>realistic</a:t>
            </a:r>
            <a:r>
              <a:rPr lang="en-US" sz="2200" dirty="0"/>
              <a:t> user experience is crucial for the success of AR and VR applications. Issues like </a:t>
            </a:r>
            <a:r>
              <a:rPr lang="en-US" sz="2200" dirty="0">
                <a:solidFill>
                  <a:srgbClr val="C00000"/>
                </a:solidFill>
              </a:rPr>
              <a:t>motion sickness</a:t>
            </a:r>
            <a:r>
              <a:rPr lang="en-US" sz="2200" dirty="0"/>
              <a:t>, </a:t>
            </a:r>
            <a:r>
              <a:rPr lang="en-US" sz="2200" dirty="0">
                <a:solidFill>
                  <a:srgbClr val="C00000"/>
                </a:solidFill>
              </a:rPr>
              <a:t>latency</a:t>
            </a:r>
            <a:r>
              <a:rPr lang="en-US" sz="2200" dirty="0"/>
              <a:t>, and </a:t>
            </a:r>
            <a:r>
              <a:rPr lang="en-US" sz="2200" dirty="0">
                <a:solidFill>
                  <a:srgbClr val="C00000"/>
                </a:solidFill>
              </a:rPr>
              <a:t>tracking accuracy </a:t>
            </a:r>
            <a:r>
              <a:rPr lang="en-US" sz="2200" dirty="0"/>
              <a:t>can negatively impact the </a:t>
            </a:r>
            <a:r>
              <a:rPr lang="en-US" sz="2200" dirty="0">
                <a:solidFill>
                  <a:srgbClr val="C00000"/>
                </a:solidFill>
              </a:rPr>
              <a:t>overall user experience </a:t>
            </a:r>
            <a:r>
              <a:rPr lang="en-US" sz="2200" dirty="0"/>
              <a:t>and need to be minimized.</a:t>
            </a:r>
          </a:p>
          <a:p>
            <a:pPr lvl="1"/>
            <a:endParaRPr lang="en-US" b="1" dirty="0"/>
          </a:p>
          <a:p>
            <a:r>
              <a:rPr lang="en-US" b="1" dirty="0"/>
              <a:t>Content Creation:</a:t>
            </a:r>
          </a:p>
          <a:p>
            <a:pPr lvl="1"/>
            <a:r>
              <a:rPr lang="en-US" sz="2200" dirty="0"/>
              <a:t>Creating </a:t>
            </a:r>
            <a:r>
              <a:rPr lang="en-US" sz="2200" dirty="0">
                <a:solidFill>
                  <a:srgbClr val="C00000"/>
                </a:solidFill>
              </a:rPr>
              <a:t>compelling</a:t>
            </a:r>
            <a:r>
              <a:rPr lang="en-US" sz="2200" dirty="0"/>
              <a:t> and </a:t>
            </a:r>
            <a:r>
              <a:rPr lang="en-US" sz="2200" dirty="0">
                <a:solidFill>
                  <a:srgbClr val="C00000"/>
                </a:solidFill>
              </a:rPr>
              <a:t>engaging content</a:t>
            </a:r>
            <a:r>
              <a:rPr lang="en-US" sz="2200" dirty="0"/>
              <a:t> for AR and VR can be </a:t>
            </a:r>
            <a:r>
              <a:rPr lang="en-US" sz="2200" dirty="0">
                <a:solidFill>
                  <a:srgbClr val="C00000"/>
                </a:solidFill>
              </a:rPr>
              <a:t>complex</a:t>
            </a:r>
            <a:r>
              <a:rPr lang="en-US" sz="2200" dirty="0"/>
              <a:t> and </a:t>
            </a:r>
            <a:r>
              <a:rPr lang="en-US" sz="2200" dirty="0">
                <a:solidFill>
                  <a:srgbClr val="C00000"/>
                </a:solidFill>
              </a:rPr>
              <a:t>time-consuming</a:t>
            </a:r>
            <a:r>
              <a:rPr lang="en-US" sz="2200" dirty="0"/>
              <a:t>. Developers need to consider factors like </a:t>
            </a:r>
            <a:r>
              <a:rPr lang="en-US" sz="2200" dirty="0">
                <a:solidFill>
                  <a:srgbClr val="C00000"/>
                </a:solidFill>
              </a:rPr>
              <a:t>spatial mapping</a:t>
            </a:r>
            <a:r>
              <a:rPr lang="en-US" sz="2200" dirty="0"/>
              <a:t>, </a:t>
            </a:r>
            <a:r>
              <a:rPr lang="en-US" sz="2200" dirty="0">
                <a:solidFill>
                  <a:srgbClr val="C00000"/>
                </a:solidFill>
              </a:rPr>
              <a:t>3D modeling</a:t>
            </a:r>
            <a:r>
              <a:rPr lang="en-US" sz="2200" dirty="0"/>
              <a:t>, and </a:t>
            </a:r>
            <a:r>
              <a:rPr lang="en-US" sz="2200" dirty="0">
                <a:solidFill>
                  <a:srgbClr val="C00000"/>
                </a:solidFill>
              </a:rPr>
              <a:t>real-time rendering </a:t>
            </a:r>
            <a:r>
              <a:rPr lang="en-US" sz="2200" dirty="0"/>
              <a:t>to ensure </a:t>
            </a:r>
            <a:r>
              <a:rPr lang="en-US" sz="2200" dirty="0">
                <a:solidFill>
                  <a:srgbClr val="C00000"/>
                </a:solidFill>
              </a:rPr>
              <a:t>high-quality experiences</a:t>
            </a:r>
            <a:r>
              <a:rPr lang="en-US" sz="2200" dirty="0"/>
              <a:t>.</a:t>
            </a:r>
          </a:p>
          <a:p>
            <a:pPr lvl="1"/>
            <a:endParaRPr lang="en-US" b="1" dirty="0"/>
          </a:p>
        </p:txBody>
      </p:sp>
    </p:spTree>
    <p:extLst>
      <p:ext uri="{BB962C8B-B14F-4D97-AF65-F5344CB8AC3E}">
        <p14:creationId xmlns:p14="http://schemas.microsoft.com/office/powerpoint/2010/main" val="366368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6F7B4-2942-FC3B-03F4-13FCA94B56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7A3B74-0F6E-72F0-9B1C-EF65F99C663D}"/>
              </a:ext>
            </a:extLst>
          </p:cNvPr>
          <p:cNvSpPr>
            <a:spLocks noGrp="1"/>
          </p:cNvSpPr>
          <p:nvPr>
            <p:ph type="title"/>
          </p:nvPr>
        </p:nvSpPr>
        <p:spPr>
          <a:xfrm>
            <a:off x="0" y="1"/>
            <a:ext cx="12192000" cy="711200"/>
          </a:xfrm>
        </p:spPr>
        <p:txBody>
          <a:bodyPr/>
          <a:lstStyle/>
          <a:p>
            <a:r>
              <a:rPr lang="en-US" dirty="0"/>
              <a:t>Challenges with AR and VR</a:t>
            </a:r>
            <a:endParaRPr lang="en-IN" dirty="0"/>
          </a:p>
        </p:txBody>
      </p:sp>
      <p:sp>
        <p:nvSpPr>
          <p:cNvPr id="5" name="Content Placeholder 4">
            <a:extLst>
              <a:ext uri="{FF2B5EF4-FFF2-40B4-BE49-F238E27FC236}">
                <a16:creationId xmlns:a16="http://schemas.microsoft.com/office/drawing/2014/main" id="{F84F8255-574A-D8EE-DB98-0E8AC4281EF6}"/>
              </a:ext>
            </a:extLst>
          </p:cNvPr>
          <p:cNvSpPr>
            <a:spLocks noGrp="1"/>
          </p:cNvSpPr>
          <p:nvPr>
            <p:ph idx="1"/>
          </p:nvPr>
        </p:nvSpPr>
        <p:spPr>
          <a:xfrm>
            <a:off x="131763" y="863600"/>
            <a:ext cx="11867404" cy="5591175"/>
          </a:xfrm>
        </p:spPr>
        <p:txBody>
          <a:bodyPr/>
          <a:lstStyle/>
          <a:p>
            <a:r>
              <a:rPr lang="en-US" b="1" dirty="0"/>
              <a:t>Interaction Design: </a:t>
            </a:r>
          </a:p>
          <a:p>
            <a:pPr lvl="1"/>
            <a:r>
              <a:rPr lang="en-US" sz="2200" dirty="0"/>
              <a:t>Designing </a:t>
            </a:r>
            <a:r>
              <a:rPr lang="en-US" sz="2200" dirty="0">
                <a:solidFill>
                  <a:srgbClr val="C00000"/>
                </a:solidFill>
              </a:rPr>
              <a:t>intuitive</a:t>
            </a:r>
            <a:r>
              <a:rPr lang="en-US" sz="2200" dirty="0"/>
              <a:t> and </a:t>
            </a:r>
            <a:r>
              <a:rPr lang="en-US" sz="2200" dirty="0">
                <a:solidFill>
                  <a:srgbClr val="C00000"/>
                </a:solidFill>
              </a:rPr>
              <a:t>natural</a:t>
            </a:r>
            <a:r>
              <a:rPr lang="en-US" sz="2200" dirty="0"/>
              <a:t> ways for users to interact with AR and VR environments is challenging. Developing </a:t>
            </a:r>
            <a:r>
              <a:rPr lang="en-US" sz="2200" dirty="0">
                <a:solidFill>
                  <a:srgbClr val="C00000"/>
                </a:solidFill>
              </a:rPr>
              <a:t>user interfaces </a:t>
            </a:r>
            <a:r>
              <a:rPr lang="en-US" sz="2200" dirty="0"/>
              <a:t>that work </a:t>
            </a:r>
            <a:r>
              <a:rPr lang="en-US" sz="2200" dirty="0">
                <a:solidFill>
                  <a:srgbClr val="C00000"/>
                </a:solidFill>
              </a:rPr>
              <a:t>seamlessly</a:t>
            </a:r>
            <a:r>
              <a:rPr lang="en-US" sz="2200" dirty="0"/>
              <a:t> within these </a:t>
            </a:r>
            <a:r>
              <a:rPr lang="en-US" sz="2200" dirty="0">
                <a:solidFill>
                  <a:srgbClr val="C00000"/>
                </a:solidFill>
              </a:rPr>
              <a:t>immersive contexts </a:t>
            </a:r>
            <a:r>
              <a:rPr lang="en-US" sz="2200" dirty="0"/>
              <a:t>is an ongoing area of research and improvement.</a:t>
            </a:r>
          </a:p>
          <a:p>
            <a:pPr lvl="1"/>
            <a:endParaRPr lang="en-US" b="1" dirty="0"/>
          </a:p>
          <a:p>
            <a:r>
              <a:rPr lang="en-US" b="1" dirty="0"/>
              <a:t>Safety Concerns: </a:t>
            </a:r>
          </a:p>
          <a:p>
            <a:pPr lvl="1"/>
            <a:r>
              <a:rPr lang="en-US" sz="2200" dirty="0"/>
              <a:t>In </a:t>
            </a:r>
            <a:r>
              <a:rPr lang="en-US" sz="2200" dirty="0">
                <a:solidFill>
                  <a:srgbClr val="C00000"/>
                </a:solidFill>
              </a:rPr>
              <a:t>VR</a:t>
            </a:r>
            <a:r>
              <a:rPr lang="en-US" sz="2200" dirty="0"/>
              <a:t>, users are </a:t>
            </a:r>
            <a:r>
              <a:rPr lang="en-US" sz="2200" dirty="0">
                <a:solidFill>
                  <a:srgbClr val="C00000"/>
                </a:solidFill>
              </a:rPr>
              <a:t>fully immersed </a:t>
            </a:r>
            <a:r>
              <a:rPr lang="en-US" sz="2200" dirty="0"/>
              <a:t>in a </a:t>
            </a:r>
            <a:r>
              <a:rPr lang="en-US" sz="2200" dirty="0">
                <a:solidFill>
                  <a:srgbClr val="C00000"/>
                </a:solidFill>
              </a:rPr>
              <a:t>virtual world</a:t>
            </a:r>
            <a:r>
              <a:rPr lang="en-US" sz="2200" dirty="0"/>
              <a:t>, which can lead to potential </a:t>
            </a:r>
            <a:r>
              <a:rPr lang="en-US" sz="2200" dirty="0">
                <a:solidFill>
                  <a:srgbClr val="C00000"/>
                </a:solidFill>
              </a:rPr>
              <a:t>safety hazards </a:t>
            </a:r>
            <a:r>
              <a:rPr lang="en-US" sz="2200" dirty="0"/>
              <a:t>if they are not aware of their </a:t>
            </a:r>
            <a:r>
              <a:rPr lang="en-US" sz="2200" dirty="0">
                <a:solidFill>
                  <a:srgbClr val="C00000"/>
                </a:solidFill>
              </a:rPr>
              <a:t>physical surroundings</a:t>
            </a:r>
            <a:r>
              <a:rPr lang="en-US" sz="2200" dirty="0"/>
              <a:t>. Ensuring user safety while using VR is a critical challenge.</a:t>
            </a:r>
          </a:p>
          <a:p>
            <a:pPr lvl="1"/>
            <a:endParaRPr lang="en-US" b="1" dirty="0"/>
          </a:p>
          <a:p>
            <a:r>
              <a:rPr lang="en-US" b="1" dirty="0"/>
              <a:t>Privacy and Security: </a:t>
            </a:r>
          </a:p>
          <a:p>
            <a:pPr lvl="1"/>
            <a:r>
              <a:rPr lang="en-US" sz="2200" dirty="0">
                <a:solidFill>
                  <a:srgbClr val="C00000"/>
                </a:solidFill>
              </a:rPr>
              <a:t>AR </a:t>
            </a:r>
            <a:r>
              <a:rPr lang="en-US" sz="2200" dirty="0"/>
              <a:t>and </a:t>
            </a:r>
            <a:r>
              <a:rPr lang="en-US" sz="2200" dirty="0">
                <a:solidFill>
                  <a:srgbClr val="C00000"/>
                </a:solidFill>
              </a:rPr>
              <a:t>VR </a:t>
            </a:r>
            <a:r>
              <a:rPr lang="en-US" sz="2200" dirty="0"/>
              <a:t>applications often </a:t>
            </a:r>
            <a:r>
              <a:rPr lang="en-US" sz="2200" dirty="0">
                <a:solidFill>
                  <a:srgbClr val="C00000"/>
                </a:solidFill>
              </a:rPr>
              <a:t>collect </a:t>
            </a:r>
            <a:r>
              <a:rPr lang="en-US" sz="2200" dirty="0"/>
              <a:t>and </a:t>
            </a:r>
            <a:r>
              <a:rPr lang="en-US" sz="2200" dirty="0">
                <a:solidFill>
                  <a:srgbClr val="C00000"/>
                </a:solidFill>
              </a:rPr>
              <a:t>process</a:t>
            </a:r>
            <a:r>
              <a:rPr lang="en-US" sz="2200" dirty="0"/>
              <a:t> a significant amount of </a:t>
            </a:r>
            <a:r>
              <a:rPr lang="en-US" sz="2200" dirty="0">
                <a:solidFill>
                  <a:srgbClr val="C00000"/>
                </a:solidFill>
              </a:rPr>
              <a:t>user data</a:t>
            </a:r>
            <a:r>
              <a:rPr lang="en-US" sz="2200" dirty="0"/>
              <a:t>, which raises concerns about privacy and security. Protecting </a:t>
            </a:r>
            <a:r>
              <a:rPr lang="en-US" sz="2200" dirty="0">
                <a:solidFill>
                  <a:srgbClr val="C00000"/>
                </a:solidFill>
              </a:rPr>
              <a:t>user information </a:t>
            </a:r>
            <a:r>
              <a:rPr lang="en-US" sz="2200" dirty="0"/>
              <a:t>and preventing </a:t>
            </a:r>
            <a:r>
              <a:rPr lang="en-US" sz="2200" dirty="0">
                <a:solidFill>
                  <a:srgbClr val="C00000"/>
                </a:solidFill>
              </a:rPr>
              <a:t>unauthorized access</a:t>
            </a:r>
            <a:r>
              <a:rPr lang="en-US" sz="2200" dirty="0"/>
              <a:t> to personal data is essential.</a:t>
            </a:r>
          </a:p>
          <a:p>
            <a:pPr lvl="1"/>
            <a:endParaRPr lang="en-US" b="1" dirty="0"/>
          </a:p>
        </p:txBody>
      </p:sp>
    </p:spTree>
    <p:extLst>
      <p:ext uri="{BB962C8B-B14F-4D97-AF65-F5344CB8AC3E}">
        <p14:creationId xmlns:p14="http://schemas.microsoft.com/office/powerpoint/2010/main" val="352549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B7999-093E-DB5F-0401-ED54AEADF0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0222B2-9C9C-CF60-2F94-55A32BC6EC17}"/>
              </a:ext>
            </a:extLst>
          </p:cNvPr>
          <p:cNvSpPr>
            <a:spLocks noGrp="1"/>
          </p:cNvSpPr>
          <p:nvPr>
            <p:ph type="title"/>
          </p:nvPr>
        </p:nvSpPr>
        <p:spPr>
          <a:xfrm>
            <a:off x="0" y="1"/>
            <a:ext cx="12192000" cy="711200"/>
          </a:xfrm>
        </p:spPr>
        <p:txBody>
          <a:bodyPr/>
          <a:lstStyle/>
          <a:p>
            <a:r>
              <a:rPr lang="en-US" dirty="0"/>
              <a:t>Challenges with AR and VR</a:t>
            </a:r>
            <a:endParaRPr lang="en-IN" dirty="0"/>
          </a:p>
        </p:txBody>
      </p:sp>
      <p:sp>
        <p:nvSpPr>
          <p:cNvPr id="5" name="Content Placeholder 4">
            <a:extLst>
              <a:ext uri="{FF2B5EF4-FFF2-40B4-BE49-F238E27FC236}">
                <a16:creationId xmlns:a16="http://schemas.microsoft.com/office/drawing/2014/main" id="{1A05EBEE-FAC9-A00B-840A-A9DED7FD3F8D}"/>
              </a:ext>
            </a:extLst>
          </p:cNvPr>
          <p:cNvSpPr>
            <a:spLocks noGrp="1"/>
          </p:cNvSpPr>
          <p:nvPr>
            <p:ph idx="1"/>
          </p:nvPr>
        </p:nvSpPr>
        <p:spPr>
          <a:xfrm>
            <a:off x="131763" y="863600"/>
            <a:ext cx="11867404" cy="5591175"/>
          </a:xfrm>
        </p:spPr>
        <p:txBody>
          <a:bodyPr/>
          <a:lstStyle/>
          <a:p>
            <a:r>
              <a:rPr lang="en-US" b="1" dirty="0"/>
              <a:t>Content Accessibility:</a:t>
            </a:r>
          </a:p>
          <a:p>
            <a:pPr lvl="1"/>
            <a:r>
              <a:rPr lang="en-US" sz="2200" dirty="0"/>
              <a:t>Ensuring that </a:t>
            </a:r>
            <a:r>
              <a:rPr lang="en-US" sz="2200" dirty="0">
                <a:solidFill>
                  <a:srgbClr val="C00000"/>
                </a:solidFill>
              </a:rPr>
              <a:t>AR</a:t>
            </a:r>
            <a:r>
              <a:rPr lang="en-US" sz="2200" dirty="0"/>
              <a:t> and </a:t>
            </a:r>
            <a:r>
              <a:rPr lang="en-US" sz="2200" dirty="0">
                <a:solidFill>
                  <a:srgbClr val="C00000"/>
                </a:solidFill>
              </a:rPr>
              <a:t>VR</a:t>
            </a:r>
            <a:r>
              <a:rPr lang="en-US" sz="2200" dirty="0"/>
              <a:t> experiences are </a:t>
            </a:r>
            <a:r>
              <a:rPr lang="en-US" sz="2200" dirty="0">
                <a:solidFill>
                  <a:srgbClr val="C00000"/>
                </a:solidFill>
              </a:rPr>
              <a:t>accessible</a:t>
            </a:r>
            <a:r>
              <a:rPr lang="en-US" sz="2200" dirty="0"/>
              <a:t> to people with </a:t>
            </a:r>
            <a:r>
              <a:rPr lang="en-US" sz="2200" dirty="0">
                <a:solidFill>
                  <a:srgbClr val="C00000"/>
                </a:solidFill>
              </a:rPr>
              <a:t>disabilities </a:t>
            </a:r>
            <a:r>
              <a:rPr lang="en-US" sz="2200" dirty="0"/>
              <a:t>can be challenging. Designing inclusive experiences that cater to individuals with </a:t>
            </a:r>
            <a:r>
              <a:rPr lang="en-US" sz="2200" dirty="0">
                <a:solidFill>
                  <a:srgbClr val="C00000"/>
                </a:solidFill>
              </a:rPr>
              <a:t>visual</a:t>
            </a:r>
            <a:r>
              <a:rPr lang="en-US" sz="2200" dirty="0"/>
              <a:t>, </a:t>
            </a:r>
            <a:r>
              <a:rPr lang="en-US" sz="2200" dirty="0">
                <a:solidFill>
                  <a:srgbClr val="C00000"/>
                </a:solidFill>
              </a:rPr>
              <a:t>auditory</a:t>
            </a:r>
            <a:r>
              <a:rPr lang="en-US" sz="2200" dirty="0"/>
              <a:t>, or </a:t>
            </a:r>
            <a:r>
              <a:rPr lang="en-US" sz="2200" dirty="0">
                <a:solidFill>
                  <a:srgbClr val="C00000"/>
                </a:solidFill>
              </a:rPr>
              <a:t>mobility impairments</a:t>
            </a:r>
            <a:r>
              <a:rPr lang="en-US" sz="2200" dirty="0"/>
              <a:t> requires </a:t>
            </a:r>
            <a:r>
              <a:rPr lang="en-US" sz="2200" dirty="0">
                <a:solidFill>
                  <a:srgbClr val="C00000"/>
                </a:solidFill>
              </a:rPr>
              <a:t>careful consideration</a:t>
            </a:r>
            <a:r>
              <a:rPr lang="en-US" sz="2200" dirty="0"/>
              <a:t>.</a:t>
            </a:r>
          </a:p>
          <a:p>
            <a:pPr lvl="1"/>
            <a:endParaRPr lang="en-US" b="1" dirty="0"/>
          </a:p>
          <a:p>
            <a:r>
              <a:rPr lang="en-US" b="1" dirty="0"/>
              <a:t>Social Acceptance and Adoption:</a:t>
            </a:r>
          </a:p>
          <a:p>
            <a:pPr lvl="1"/>
            <a:r>
              <a:rPr lang="en-US" sz="2200" dirty="0">
                <a:solidFill>
                  <a:srgbClr val="C00000"/>
                </a:solidFill>
              </a:rPr>
              <a:t>AR</a:t>
            </a:r>
            <a:r>
              <a:rPr lang="en-US" sz="2200" dirty="0"/>
              <a:t> and </a:t>
            </a:r>
            <a:r>
              <a:rPr lang="en-US" sz="2200" dirty="0">
                <a:solidFill>
                  <a:srgbClr val="C00000"/>
                </a:solidFill>
              </a:rPr>
              <a:t>VR</a:t>
            </a:r>
            <a:r>
              <a:rPr lang="en-US" sz="2200" dirty="0"/>
              <a:t> are still relatively new technologies, and some people may be </a:t>
            </a:r>
            <a:r>
              <a:rPr lang="en-US" sz="2200" dirty="0">
                <a:solidFill>
                  <a:srgbClr val="C00000"/>
                </a:solidFill>
              </a:rPr>
              <a:t>hesitant to adopt </a:t>
            </a:r>
            <a:r>
              <a:rPr lang="en-US" sz="2200" dirty="0"/>
              <a:t>them due to concerns about </a:t>
            </a:r>
            <a:r>
              <a:rPr lang="en-US" sz="2200" dirty="0">
                <a:solidFill>
                  <a:srgbClr val="C00000"/>
                </a:solidFill>
              </a:rPr>
              <a:t>social isolation</a:t>
            </a:r>
            <a:r>
              <a:rPr lang="en-US" sz="2200" dirty="0"/>
              <a:t>, </a:t>
            </a:r>
            <a:r>
              <a:rPr lang="en-US" sz="2200" dirty="0">
                <a:solidFill>
                  <a:srgbClr val="C00000"/>
                </a:solidFill>
              </a:rPr>
              <a:t>privacy</a:t>
            </a:r>
            <a:r>
              <a:rPr lang="en-US" sz="2200" dirty="0"/>
              <a:t>, or potential </a:t>
            </a:r>
            <a:r>
              <a:rPr lang="en-US" sz="2200" dirty="0">
                <a:solidFill>
                  <a:srgbClr val="C00000"/>
                </a:solidFill>
              </a:rPr>
              <a:t>adverse effects on health</a:t>
            </a:r>
            <a:r>
              <a:rPr lang="en-US" sz="2200" dirty="0"/>
              <a:t>. Increasing public awareness and acceptance is a challenge.</a:t>
            </a:r>
          </a:p>
          <a:p>
            <a:pPr lvl="1"/>
            <a:endParaRPr lang="en-US" b="1" dirty="0"/>
          </a:p>
          <a:p>
            <a:r>
              <a:rPr lang="en-US" b="1" dirty="0"/>
              <a:t>Connectivity and Bandwidth: </a:t>
            </a:r>
          </a:p>
          <a:p>
            <a:pPr lvl="1"/>
            <a:r>
              <a:rPr lang="en-US" sz="2200" dirty="0"/>
              <a:t>High-quality </a:t>
            </a:r>
            <a:r>
              <a:rPr lang="en-US" sz="2200" dirty="0">
                <a:solidFill>
                  <a:srgbClr val="C00000"/>
                </a:solidFill>
              </a:rPr>
              <a:t>AR </a:t>
            </a:r>
            <a:r>
              <a:rPr lang="en-US" sz="2200" dirty="0"/>
              <a:t>and </a:t>
            </a:r>
            <a:r>
              <a:rPr lang="en-US" sz="2200" dirty="0">
                <a:solidFill>
                  <a:srgbClr val="C00000"/>
                </a:solidFill>
              </a:rPr>
              <a:t>VR</a:t>
            </a:r>
            <a:r>
              <a:rPr lang="en-US" sz="2200" dirty="0"/>
              <a:t> experiences often require </a:t>
            </a:r>
            <a:r>
              <a:rPr lang="en-US" sz="2200" dirty="0">
                <a:solidFill>
                  <a:srgbClr val="C00000"/>
                </a:solidFill>
              </a:rPr>
              <a:t>robust internet connectivity </a:t>
            </a:r>
            <a:r>
              <a:rPr lang="en-US" sz="2200" dirty="0"/>
              <a:t>and </a:t>
            </a:r>
            <a:r>
              <a:rPr lang="en-US" sz="2200" dirty="0">
                <a:solidFill>
                  <a:srgbClr val="C00000"/>
                </a:solidFill>
              </a:rPr>
              <a:t>high bandwidth</a:t>
            </a:r>
            <a:r>
              <a:rPr lang="en-US" sz="2200" dirty="0"/>
              <a:t>. In areas with limited internet infrastructure, delivering a smooth and immersive experience can be challenging.</a:t>
            </a:r>
          </a:p>
          <a:p>
            <a:pPr lvl="1"/>
            <a:endParaRPr lang="en-US" sz="2200" b="1" dirty="0"/>
          </a:p>
        </p:txBody>
      </p:sp>
    </p:spTree>
    <p:extLst>
      <p:ext uri="{BB962C8B-B14F-4D97-AF65-F5344CB8AC3E}">
        <p14:creationId xmlns:p14="http://schemas.microsoft.com/office/powerpoint/2010/main" val="23596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7005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12385"/>
            <a:ext cx="9778869" cy="6309420"/>
          </a:xfrm>
          <a:prstGeom prst="rect">
            <a:avLst/>
          </a:prstGeom>
          <a:noFill/>
        </p:spPr>
        <p:txBody>
          <a:bodyPr wrap="square" rtlCol="0">
            <a:spAutoFit/>
          </a:bodyPr>
          <a:lstStyle/>
          <a:p>
            <a:r>
              <a:rPr lang="en-IN" sz="2600" b="1" dirty="0"/>
              <a:t>Outline</a:t>
            </a:r>
            <a:endParaRPr lang="en-US" sz="2600" b="1" dirty="0"/>
          </a:p>
          <a:p>
            <a:endParaRPr lang="en-US" b="1" dirty="0"/>
          </a:p>
          <a:p>
            <a:pPr indent="446088">
              <a:buFont typeface="Wingdings" pitchFamily="2" charset="2"/>
              <a:buChar char="ü"/>
            </a:pPr>
            <a:r>
              <a:rPr lang="en-IN" sz="2400" dirty="0"/>
              <a:t>Basics of AR/VR</a:t>
            </a:r>
          </a:p>
          <a:p>
            <a:pPr indent="446088">
              <a:buFont typeface="Wingdings" pitchFamily="2" charset="2"/>
              <a:buChar char="ü"/>
            </a:pPr>
            <a:r>
              <a:rPr lang="en-US" sz="2400" dirty="0"/>
              <a:t>Technology and features of augmented reality and virtual reality</a:t>
            </a:r>
          </a:p>
          <a:p>
            <a:pPr indent="446088">
              <a:buFont typeface="Wingdings" pitchFamily="2" charset="2"/>
              <a:buChar char="ü"/>
            </a:pPr>
            <a:r>
              <a:rPr lang="en-US" sz="2400" dirty="0"/>
              <a:t>Comparison of AR and VR</a:t>
            </a:r>
          </a:p>
          <a:p>
            <a:pPr indent="446088">
              <a:buFont typeface="Wingdings" pitchFamily="2" charset="2"/>
              <a:buChar char="ü"/>
            </a:pPr>
            <a:r>
              <a:rPr lang="en-US" sz="2400" dirty="0"/>
              <a:t>Challenges with AR and VR</a:t>
            </a:r>
          </a:p>
          <a:p>
            <a:pPr indent="446088">
              <a:buFont typeface="Wingdings" pitchFamily="2" charset="2"/>
              <a:buChar char="ü"/>
            </a:pPr>
            <a:r>
              <a:rPr lang="en-IN" sz="2400" dirty="0"/>
              <a:t>AR systems and functionality</a:t>
            </a:r>
          </a:p>
          <a:p>
            <a:pPr indent="446088">
              <a:buFont typeface="Wingdings" pitchFamily="2" charset="2"/>
              <a:buChar char="ü"/>
            </a:pPr>
            <a:r>
              <a:rPr lang="en-US" sz="2400" dirty="0"/>
              <a:t>Visualization techniques for augmented reality</a:t>
            </a:r>
          </a:p>
          <a:p>
            <a:pPr indent="446088">
              <a:buFont typeface="Wingdings" pitchFamily="2" charset="2"/>
              <a:buChar char="ü"/>
            </a:pPr>
            <a:r>
              <a:rPr lang="en-US" sz="2400" dirty="0"/>
              <a:t>Enhancing interactivity in AR environments</a:t>
            </a:r>
          </a:p>
          <a:p>
            <a:pPr indent="446088">
              <a:buFont typeface="Wingdings" pitchFamily="2" charset="2"/>
              <a:buChar char="ü"/>
            </a:pPr>
            <a:r>
              <a:rPr lang="en-IN" sz="2400" dirty="0"/>
              <a:t>Evaluating AR systems</a:t>
            </a:r>
          </a:p>
          <a:p>
            <a:pPr indent="446088">
              <a:buFont typeface="Wingdings" pitchFamily="2" charset="2"/>
              <a:buChar char="ü"/>
            </a:pPr>
            <a:r>
              <a:rPr lang="en-IN" sz="2400" dirty="0"/>
              <a:t>Real-time computer graphics</a:t>
            </a:r>
          </a:p>
          <a:p>
            <a:pPr indent="446088">
              <a:buFont typeface="Wingdings" pitchFamily="2" charset="2"/>
              <a:buChar char="ü"/>
            </a:pPr>
            <a:r>
              <a:rPr lang="en-IN" sz="2400" dirty="0"/>
              <a:t>Flight simulation</a:t>
            </a:r>
          </a:p>
          <a:p>
            <a:pPr indent="446088">
              <a:buFont typeface="Wingdings" pitchFamily="2" charset="2"/>
              <a:buChar char="ü"/>
            </a:pPr>
            <a:r>
              <a:rPr lang="en-IN" sz="2400" dirty="0"/>
              <a:t>Virtual environment requirement</a:t>
            </a:r>
          </a:p>
          <a:p>
            <a:pPr indent="446088">
              <a:buFont typeface="Wingdings" pitchFamily="2" charset="2"/>
              <a:buChar char="ü"/>
            </a:pPr>
            <a:r>
              <a:rPr lang="en-US" sz="2400" dirty="0"/>
              <a:t>Benefits of virtual reality and augmented reality</a:t>
            </a:r>
          </a:p>
          <a:p>
            <a:pPr indent="446088">
              <a:buFont typeface="Wingdings" pitchFamily="2" charset="2"/>
              <a:buChar char="ü"/>
            </a:pPr>
            <a:r>
              <a:rPr lang="en-US" sz="2400" dirty="0"/>
              <a:t>Disadvantages of virtual reality and augmented reality</a:t>
            </a:r>
          </a:p>
          <a:p>
            <a:pPr indent="446088">
              <a:buFont typeface="Wingdings" pitchFamily="2" charset="2"/>
              <a:buChar char="ü"/>
            </a:pPr>
            <a:r>
              <a:rPr lang="en-IN" sz="2400" dirty="0"/>
              <a:t>Application of AR/VR</a:t>
            </a:r>
            <a:endParaRPr lang="en-US" sz="2400" dirty="0"/>
          </a:p>
          <a:p>
            <a:pPr indent="446088">
              <a:buFont typeface="Wingdings" pitchFamily="2" charset="2"/>
              <a:buChar char="ü"/>
            </a:pPr>
            <a:endParaRPr lang="en-IN" sz="2400" dirty="0"/>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919D1-4C70-DAC1-48E7-CCAB0DC10D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639B1-5CA6-FCE2-ED0F-9DC0BFDA46D6}"/>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AR-VR systems and functionality</a:t>
            </a:r>
          </a:p>
        </p:txBody>
      </p:sp>
      <p:sp>
        <p:nvSpPr>
          <p:cNvPr id="3" name="Text Placeholder 2">
            <a:extLst>
              <a:ext uri="{FF2B5EF4-FFF2-40B4-BE49-F238E27FC236}">
                <a16:creationId xmlns:a16="http://schemas.microsoft.com/office/drawing/2014/main" id="{B7AA8BEF-F4B7-DFE5-6D2D-FB0318558474}"/>
              </a:ext>
            </a:extLst>
          </p:cNvPr>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3567011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351E-48D4-17D2-A0CA-076C0CFD18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2A3C8D-B7A8-345F-C235-FF535577C6BD}"/>
              </a:ext>
            </a:extLst>
          </p:cNvPr>
          <p:cNvSpPr>
            <a:spLocks noGrp="1"/>
          </p:cNvSpPr>
          <p:nvPr>
            <p:ph type="title"/>
          </p:nvPr>
        </p:nvSpPr>
        <p:spPr>
          <a:xfrm>
            <a:off x="0" y="1"/>
            <a:ext cx="12192000" cy="711200"/>
          </a:xfrm>
        </p:spPr>
        <p:txBody>
          <a:bodyPr/>
          <a:lstStyle/>
          <a:p>
            <a:r>
              <a:rPr lang="en-US" dirty="0"/>
              <a:t>AR-VR systems and functionality</a:t>
            </a:r>
            <a:endParaRPr lang="en-IN" dirty="0"/>
          </a:p>
        </p:txBody>
      </p:sp>
      <p:sp>
        <p:nvSpPr>
          <p:cNvPr id="5" name="Content Placeholder 4">
            <a:extLst>
              <a:ext uri="{FF2B5EF4-FFF2-40B4-BE49-F238E27FC236}">
                <a16:creationId xmlns:a16="http://schemas.microsoft.com/office/drawing/2014/main" id="{3EF3103A-E584-D162-6B9C-7025C9F0E6EB}"/>
              </a:ext>
            </a:extLst>
          </p:cNvPr>
          <p:cNvSpPr>
            <a:spLocks noGrp="1"/>
          </p:cNvSpPr>
          <p:nvPr>
            <p:ph idx="1"/>
          </p:nvPr>
        </p:nvSpPr>
        <p:spPr>
          <a:xfrm>
            <a:off x="131763" y="863600"/>
            <a:ext cx="11867404" cy="5591175"/>
          </a:xfrm>
        </p:spPr>
        <p:txBody>
          <a:bodyPr/>
          <a:lstStyle/>
          <a:p>
            <a:r>
              <a:rPr lang="en-US" b="1" dirty="0"/>
              <a:t>AR-VR system</a:t>
            </a:r>
          </a:p>
          <a:p>
            <a:pPr marL="457200" indent="-457200">
              <a:buFont typeface="+mj-lt"/>
              <a:buAutoNum type="alphaLcParenR"/>
            </a:pPr>
            <a:r>
              <a:rPr lang="en-US" sz="2200" b="1" dirty="0"/>
              <a:t>Head-Mounted Display (HMD): </a:t>
            </a:r>
            <a:r>
              <a:rPr lang="en-US" sz="2200" dirty="0"/>
              <a:t>The </a:t>
            </a:r>
            <a:r>
              <a:rPr lang="en-US" sz="2200" dirty="0">
                <a:solidFill>
                  <a:srgbClr val="C00000"/>
                </a:solidFill>
              </a:rPr>
              <a:t>HMD</a:t>
            </a:r>
            <a:r>
              <a:rPr lang="en-US" sz="2200" dirty="0"/>
              <a:t> is a </a:t>
            </a:r>
            <a:r>
              <a:rPr lang="en-US" sz="2200" dirty="0">
                <a:solidFill>
                  <a:srgbClr val="C00000"/>
                </a:solidFill>
              </a:rPr>
              <a:t>wearable device </a:t>
            </a:r>
            <a:r>
              <a:rPr lang="en-US" sz="2200" dirty="0"/>
              <a:t>that is worn on the user's </a:t>
            </a:r>
            <a:r>
              <a:rPr lang="en-US" sz="2200" dirty="0">
                <a:solidFill>
                  <a:srgbClr val="C00000"/>
                </a:solidFill>
              </a:rPr>
              <a:t>head</a:t>
            </a:r>
            <a:r>
              <a:rPr lang="en-US" sz="2200" dirty="0"/>
              <a:t>, covering their </a:t>
            </a:r>
            <a:r>
              <a:rPr lang="en-US" sz="2200" dirty="0">
                <a:solidFill>
                  <a:srgbClr val="C00000"/>
                </a:solidFill>
              </a:rPr>
              <a:t>eyes</a:t>
            </a:r>
            <a:r>
              <a:rPr lang="en-US" sz="2200" dirty="0"/>
              <a:t> and </a:t>
            </a:r>
            <a:r>
              <a:rPr lang="en-US" sz="2200" dirty="0">
                <a:solidFill>
                  <a:srgbClr val="C00000"/>
                </a:solidFill>
              </a:rPr>
              <a:t>ears</a:t>
            </a:r>
            <a:r>
              <a:rPr lang="en-US" sz="2200" dirty="0"/>
              <a:t>. It typically consists of </a:t>
            </a:r>
            <a:r>
              <a:rPr lang="en-US" sz="2200" dirty="0">
                <a:solidFill>
                  <a:srgbClr val="C00000"/>
                </a:solidFill>
              </a:rPr>
              <a:t>two screens </a:t>
            </a:r>
            <a:r>
              <a:rPr lang="en-US" sz="2200" dirty="0"/>
              <a:t>or </a:t>
            </a:r>
            <a:r>
              <a:rPr lang="en-US" sz="2200" dirty="0">
                <a:solidFill>
                  <a:srgbClr val="C00000"/>
                </a:solidFill>
              </a:rPr>
              <a:t>lenses</a:t>
            </a:r>
            <a:r>
              <a:rPr lang="en-US" sz="2200" dirty="0"/>
              <a:t>, one for each eye, to provide a </a:t>
            </a:r>
            <a:r>
              <a:rPr lang="en-US" sz="2200" dirty="0">
                <a:solidFill>
                  <a:srgbClr val="C00000"/>
                </a:solidFill>
              </a:rPr>
              <a:t>stereoscopic view</a:t>
            </a:r>
            <a:r>
              <a:rPr lang="en-US" sz="2200" dirty="0"/>
              <a:t>. The HMD is a </a:t>
            </a:r>
            <a:r>
              <a:rPr lang="en-US" sz="2200" dirty="0">
                <a:solidFill>
                  <a:srgbClr val="C00000"/>
                </a:solidFill>
              </a:rPr>
              <a:t>critical component </a:t>
            </a:r>
            <a:r>
              <a:rPr lang="en-US" sz="2200" dirty="0"/>
              <a:t>that delivers </a:t>
            </a:r>
            <a:r>
              <a:rPr lang="en-US" sz="2200" dirty="0">
                <a:solidFill>
                  <a:srgbClr val="C00000"/>
                </a:solidFill>
              </a:rPr>
              <a:t>visual</a:t>
            </a:r>
            <a:r>
              <a:rPr lang="en-US" sz="2200" dirty="0"/>
              <a:t> and </a:t>
            </a:r>
            <a:r>
              <a:rPr lang="en-US" sz="2200" dirty="0">
                <a:solidFill>
                  <a:srgbClr val="C00000"/>
                </a:solidFill>
              </a:rPr>
              <a:t>auditory stimuli </a:t>
            </a:r>
            <a:r>
              <a:rPr lang="en-US" sz="2200" dirty="0"/>
              <a:t>to immerse the user in the AR or VR environment.</a:t>
            </a:r>
          </a:p>
          <a:p>
            <a:pPr marL="457200" indent="-457200">
              <a:buFont typeface="+mj-lt"/>
              <a:buAutoNum type="alphaLcParenR"/>
            </a:pPr>
            <a:r>
              <a:rPr lang="en-US" sz="2200" b="1" dirty="0"/>
              <a:t>Cameras and Sensors: </a:t>
            </a:r>
            <a:r>
              <a:rPr lang="en-US" sz="2200" dirty="0"/>
              <a:t>For AR capabilities, the </a:t>
            </a:r>
            <a:r>
              <a:rPr lang="en-US" sz="2200" dirty="0">
                <a:solidFill>
                  <a:srgbClr val="C00000"/>
                </a:solidFill>
              </a:rPr>
              <a:t>MR system </a:t>
            </a:r>
            <a:r>
              <a:rPr lang="en-US" sz="2200" dirty="0"/>
              <a:t>includes </a:t>
            </a:r>
            <a:r>
              <a:rPr lang="en-US" sz="2200" dirty="0">
                <a:solidFill>
                  <a:srgbClr val="C00000"/>
                </a:solidFill>
              </a:rPr>
              <a:t>cameras</a:t>
            </a:r>
            <a:r>
              <a:rPr lang="en-US" sz="2200" dirty="0"/>
              <a:t> and </a:t>
            </a:r>
            <a:r>
              <a:rPr lang="en-US" sz="2200" dirty="0">
                <a:solidFill>
                  <a:srgbClr val="C00000"/>
                </a:solidFill>
              </a:rPr>
              <a:t>sensors</a:t>
            </a:r>
            <a:r>
              <a:rPr lang="en-US" sz="2200" dirty="0"/>
              <a:t> to capture the user's real-world environment. These cameras collect </a:t>
            </a:r>
            <a:r>
              <a:rPr lang="en-US" sz="2200" dirty="0">
                <a:solidFill>
                  <a:srgbClr val="C00000"/>
                </a:solidFill>
              </a:rPr>
              <a:t>data about the user's surroundings </a:t>
            </a:r>
            <a:r>
              <a:rPr lang="en-US" sz="2200" dirty="0"/>
              <a:t>and </a:t>
            </a:r>
            <a:r>
              <a:rPr lang="en-US" sz="2200" dirty="0">
                <a:solidFill>
                  <a:srgbClr val="C00000"/>
                </a:solidFill>
              </a:rPr>
              <a:t>track their movements</a:t>
            </a:r>
            <a:r>
              <a:rPr lang="en-US" sz="2200" dirty="0"/>
              <a:t>, enabling the system to overlay virtual content accurately onto the physical world.</a:t>
            </a:r>
          </a:p>
          <a:p>
            <a:pPr marL="457200" indent="-457200">
              <a:buFont typeface="+mj-lt"/>
              <a:buAutoNum type="alphaLcParenR"/>
            </a:pPr>
            <a:r>
              <a:rPr lang="en-US" sz="2200" b="1" dirty="0"/>
              <a:t>Motion Tracking: </a:t>
            </a:r>
            <a:r>
              <a:rPr lang="en-US" sz="2200" dirty="0"/>
              <a:t>The </a:t>
            </a:r>
            <a:r>
              <a:rPr lang="en-US" sz="2200" dirty="0">
                <a:solidFill>
                  <a:srgbClr val="C00000"/>
                </a:solidFill>
              </a:rPr>
              <a:t>MR system </a:t>
            </a:r>
            <a:r>
              <a:rPr lang="en-US" sz="2200" dirty="0"/>
              <a:t>uses </a:t>
            </a:r>
            <a:r>
              <a:rPr lang="en-US" sz="2200" dirty="0">
                <a:solidFill>
                  <a:srgbClr val="C00000"/>
                </a:solidFill>
              </a:rPr>
              <a:t>motion tracking technology </a:t>
            </a:r>
            <a:r>
              <a:rPr lang="en-US" sz="2200" dirty="0"/>
              <a:t>to monitor the user's </a:t>
            </a:r>
            <a:r>
              <a:rPr lang="en-US" sz="2200" dirty="0">
                <a:solidFill>
                  <a:srgbClr val="C00000"/>
                </a:solidFill>
              </a:rPr>
              <a:t>head and body movements</a:t>
            </a:r>
            <a:r>
              <a:rPr lang="en-US" sz="2200" dirty="0"/>
              <a:t>. This ensures that the virtual content aligns correctly with the user's perspective, providing a more realistic and immersive experience.</a:t>
            </a:r>
          </a:p>
          <a:p>
            <a:pPr marL="457200" indent="-457200">
              <a:buFont typeface="+mj-lt"/>
              <a:buAutoNum type="alphaLcParenR"/>
            </a:pPr>
            <a:r>
              <a:rPr lang="en-US" sz="2200" b="1" dirty="0"/>
              <a:t>Processing Unit: </a:t>
            </a:r>
            <a:r>
              <a:rPr lang="en-US" sz="2200" dirty="0"/>
              <a:t>A </a:t>
            </a:r>
            <a:r>
              <a:rPr lang="en-US" sz="2200" dirty="0">
                <a:solidFill>
                  <a:srgbClr val="C00000"/>
                </a:solidFill>
              </a:rPr>
              <a:t>powerful processing unit</a:t>
            </a:r>
            <a:r>
              <a:rPr lang="en-US" sz="2200" dirty="0"/>
              <a:t>, often </a:t>
            </a:r>
            <a:r>
              <a:rPr lang="en-US" sz="2200" dirty="0">
                <a:solidFill>
                  <a:srgbClr val="C00000"/>
                </a:solidFill>
              </a:rPr>
              <a:t>integrated</a:t>
            </a:r>
            <a:r>
              <a:rPr lang="en-US" sz="2200" dirty="0"/>
              <a:t> into the </a:t>
            </a:r>
            <a:r>
              <a:rPr lang="en-US" sz="2200" dirty="0">
                <a:solidFill>
                  <a:srgbClr val="C00000"/>
                </a:solidFill>
              </a:rPr>
              <a:t>HMD</a:t>
            </a:r>
            <a:r>
              <a:rPr lang="en-US" sz="2200" dirty="0"/>
              <a:t> or connected to the system, handles the </a:t>
            </a:r>
            <a:r>
              <a:rPr lang="en-US" sz="2200" dirty="0">
                <a:solidFill>
                  <a:srgbClr val="C00000"/>
                </a:solidFill>
              </a:rPr>
              <a:t>real-time rendering </a:t>
            </a:r>
            <a:r>
              <a:rPr lang="en-US" sz="2200" dirty="0"/>
              <a:t>of the </a:t>
            </a:r>
            <a:r>
              <a:rPr lang="en-US" sz="2200" dirty="0">
                <a:solidFill>
                  <a:srgbClr val="C00000"/>
                </a:solidFill>
              </a:rPr>
              <a:t>virtual content </a:t>
            </a:r>
            <a:r>
              <a:rPr lang="en-US" sz="2200" dirty="0"/>
              <a:t>and other computations required for a </a:t>
            </a:r>
            <a:r>
              <a:rPr lang="en-US" sz="2200" dirty="0">
                <a:solidFill>
                  <a:srgbClr val="C00000"/>
                </a:solidFill>
              </a:rPr>
              <a:t>smooth AR or VR experience</a:t>
            </a:r>
            <a:r>
              <a:rPr lang="en-US" sz="2200" dirty="0"/>
              <a:t>.</a:t>
            </a:r>
          </a:p>
          <a:p>
            <a:pPr marL="0" indent="0">
              <a:buNone/>
            </a:pPr>
            <a:endParaRPr lang="en-US" dirty="0"/>
          </a:p>
        </p:txBody>
      </p:sp>
    </p:spTree>
    <p:extLst>
      <p:ext uri="{BB962C8B-B14F-4D97-AF65-F5344CB8AC3E}">
        <p14:creationId xmlns:p14="http://schemas.microsoft.com/office/powerpoint/2010/main" val="305748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BAA35-3BAF-FF38-0522-897E683A23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BC10B5-374B-304A-50F4-0692D13145A9}"/>
              </a:ext>
            </a:extLst>
          </p:cNvPr>
          <p:cNvSpPr>
            <a:spLocks noGrp="1"/>
          </p:cNvSpPr>
          <p:nvPr>
            <p:ph type="title"/>
          </p:nvPr>
        </p:nvSpPr>
        <p:spPr>
          <a:xfrm>
            <a:off x="0" y="1"/>
            <a:ext cx="12192000" cy="711200"/>
          </a:xfrm>
        </p:spPr>
        <p:txBody>
          <a:bodyPr/>
          <a:lstStyle/>
          <a:p>
            <a:r>
              <a:rPr lang="en-US" dirty="0"/>
              <a:t>AR-VR systems and functionality</a:t>
            </a:r>
            <a:endParaRPr lang="en-IN" dirty="0"/>
          </a:p>
        </p:txBody>
      </p:sp>
      <p:sp>
        <p:nvSpPr>
          <p:cNvPr id="5" name="Content Placeholder 4">
            <a:extLst>
              <a:ext uri="{FF2B5EF4-FFF2-40B4-BE49-F238E27FC236}">
                <a16:creationId xmlns:a16="http://schemas.microsoft.com/office/drawing/2014/main" id="{85645596-5A8C-7356-B523-EEAB2C72FE27}"/>
              </a:ext>
            </a:extLst>
          </p:cNvPr>
          <p:cNvSpPr>
            <a:spLocks noGrp="1"/>
          </p:cNvSpPr>
          <p:nvPr>
            <p:ph idx="1"/>
          </p:nvPr>
        </p:nvSpPr>
        <p:spPr>
          <a:xfrm>
            <a:off x="131763" y="863600"/>
            <a:ext cx="11867404" cy="5591175"/>
          </a:xfrm>
        </p:spPr>
        <p:txBody>
          <a:bodyPr/>
          <a:lstStyle/>
          <a:p>
            <a:pPr marL="457200" indent="-457200">
              <a:buFont typeface="+mj-lt"/>
              <a:buAutoNum type="alphaLcParenR" startAt="5"/>
            </a:pPr>
            <a:r>
              <a:rPr lang="en-US" sz="2200" b="1" dirty="0"/>
              <a:t>User Input Devices: </a:t>
            </a:r>
            <a:r>
              <a:rPr lang="en-US" sz="2200" dirty="0">
                <a:solidFill>
                  <a:srgbClr val="C00000"/>
                </a:solidFill>
              </a:rPr>
              <a:t>MR systems </a:t>
            </a:r>
            <a:r>
              <a:rPr lang="en-US" sz="2200" dirty="0"/>
              <a:t>include various </a:t>
            </a:r>
            <a:r>
              <a:rPr lang="en-US" sz="2200" dirty="0">
                <a:solidFill>
                  <a:srgbClr val="C00000"/>
                </a:solidFill>
              </a:rPr>
              <a:t>user input devices</a:t>
            </a:r>
            <a:r>
              <a:rPr lang="en-US" sz="2200" dirty="0"/>
              <a:t>, such as </a:t>
            </a:r>
            <a:r>
              <a:rPr lang="en-US" sz="2200" dirty="0">
                <a:solidFill>
                  <a:srgbClr val="C00000"/>
                </a:solidFill>
              </a:rPr>
              <a:t>controllers</a:t>
            </a:r>
            <a:r>
              <a:rPr lang="en-US" sz="2200" dirty="0"/>
              <a:t>, </a:t>
            </a:r>
            <a:r>
              <a:rPr lang="en-US" sz="2200" dirty="0">
                <a:solidFill>
                  <a:srgbClr val="C00000"/>
                </a:solidFill>
              </a:rPr>
              <a:t>hand gestures</a:t>
            </a:r>
            <a:r>
              <a:rPr lang="en-US" sz="2200" dirty="0"/>
              <a:t>, </a:t>
            </a:r>
            <a:r>
              <a:rPr lang="en-US" sz="2200" dirty="0">
                <a:solidFill>
                  <a:srgbClr val="C00000"/>
                </a:solidFill>
              </a:rPr>
              <a:t>voice recognition</a:t>
            </a:r>
            <a:r>
              <a:rPr lang="en-US" sz="2200" dirty="0"/>
              <a:t>, and other </a:t>
            </a:r>
            <a:r>
              <a:rPr lang="en-US" sz="2200" dirty="0">
                <a:solidFill>
                  <a:srgbClr val="C00000"/>
                </a:solidFill>
              </a:rPr>
              <a:t>peripherals</a:t>
            </a:r>
            <a:r>
              <a:rPr lang="en-US" sz="2200" dirty="0"/>
              <a:t> that allow users to interact with the virtual environment or control the system.</a:t>
            </a:r>
          </a:p>
          <a:p>
            <a:pPr marL="457200" indent="-457200">
              <a:buFont typeface="+mj-lt"/>
              <a:buAutoNum type="alphaLcParenR" startAt="5"/>
            </a:pPr>
            <a:r>
              <a:rPr lang="en-US" sz="2200" b="1" dirty="0"/>
              <a:t>Content Management and Rendering Software: </a:t>
            </a:r>
            <a:r>
              <a:rPr lang="en-US" sz="2200" dirty="0"/>
              <a:t>The </a:t>
            </a:r>
            <a:r>
              <a:rPr lang="en-US" sz="2200" dirty="0">
                <a:solidFill>
                  <a:srgbClr val="C00000"/>
                </a:solidFill>
              </a:rPr>
              <a:t>MR system </a:t>
            </a:r>
            <a:r>
              <a:rPr lang="en-US" sz="2200" dirty="0"/>
              <a:t>relies on </a:t>
            </a:r>
            <a:r>
              <a:rPr lang="en-US" sz="2200" dirty="0">
                <a:solidFill>
                  <a:srgbClr val="C00000"/>
                </a:solidFill>
              </a:rPr>
              <a:t>specialized software </a:t>
            </a:r>
            <a:r>
              <a:rPr lang="en-US" sz="2200" dirty="0"/>
              <a:t>to </a:t>
            </a:r>
            <a:r>
              <a:rPr lang="en-US" sz="2200" dirty="0">
                <a:solidFill>
                  <a:srgbClr val="C00000"/>
                </a:solidFill>
              </a:rPr>
              <a:t>manage</a:t>
            </a:r>
            <a:r>
              <a:rPr lang="en-US" sz="2200" dirty="0"/>
              <a:t> and </a:t>
            </a:r>
            <a:r>
              <a:rPr lang="en-US" sz="2200" dirty="0">
                <a:solidFill>
                  <a:srgbClr val="C00000"/>
                </a:solidFill>
              </a:rPr>
              <a:t>render AR</a:t>
            </a:r>
            <a:r>
              <a:rPr lang="en-US" sz="2200" dirty="0"/>
              <a:t> and </a:t>
            </a:r>
            <a:r>
              <a:rPr lang="en-US" sz="2200" dirty="0">
                <a:solidFill>
                  <a:srgbClr val="C00000"/>
                </a:solidFill>
              </a:rPr>
              <a:t>VR content</a:t>
            </a:r>
            <a:r>
              <a:rPr lang="en-US" sz="2200" dirty="0"/>
              <a:t>. This software handles </a:t>
            </a:r>
            <a:r>
              <a:rPr lang="en-US" sz="2200" dirty="0">
                <a:solidFill>
                  <a:srgbClr val="C00000"/>
                </a:solidFill>
              </a:rPr>
              <a:t>spatial mapping</a:t>
            </a:r>
            <a:r>
              <a:rPr lang="en-US" sz="2200" dirty="0"/>
              <a:t>, </a:t>
            </a:r>
            <a:r>
              <a:rPr lang="en-US" sz="2200" dirty="0">
                <a:solidFill>
                  <a:srgbClr val="C00000"/>
                </a:solidFill>
              </a:rPr>
              <a:t>object recognition</a:t>
            </a:r>
            <a:r>
              <a:rPr lang="en-US" sz="2200" dirty="0"/>
              <a:t>, and </a:t>
            </a:r>
            <a:r>
              <a:rPr lang="en-US" sz="2200" dirty="0">
                <a:solidFill>
                  <a:srgbClr val="C00000"/>
                </a:solidFill>
              </a:rPr>
              <a:t>overlays virtual content </a:t>
            </a:r>
            <a:r>
              <a:rPr lang="en-US" sz="2200" dirty="0"/>
              <a:t>onto the real world for AR or creates fully immersive virtual environments for VR.</a:t>
            </a:r>
          </a:p>
          <a:p>
            <a:pPr marL="457200" indent="-457200">
              <a:buFont typeface="+mj-lt"/>
              <a:buAutoNum type="alphaLcParenR" startAt="5"/>
            </a:pPr>
            <a:r>
              <a:rPr lang="en-US" sz="2200" b="1" dirty="0"/>
              <a:t>Interaction and User Interface Design: </a:t>
            </a:r>
            <a:r>
              <a:rPr lang="en-US" sz="2200" dirty="0">
                <a:solidFill>
                  <a:srgbClr val="C00000"/>
                </a:solidFill>
              </a:rPr>
              <a:t>MR systems </a:t>
            </a:r>
            <a:r>
              <a:rPr lang="en-US" sz="2200" dirty="0"/>
              <a:t>require </a:t>
            </a:r>
            <a:r>
              <a:rPr lang="en-US" sz="2200" dirty="0">
                <a:solidFill>
                  <a:srgbClr val="C00000"/>
                </a:solidFill>
              </a:rPr>
              <a:t>intuitive </a:t>
            </a:r>
            <a:r>
              <a:rPr lang="en-US" sz="2200" dirty="0"/>
              <a:t>and </a:t>
            </a:r>
            <a:r>
              <a:rPr lang="en-US" sz="2200" dirty="0">
                <a:solidFill>
                  <a:srgbClr val="C00000"/>
                </a:solidFill>
              </a:rPr>
              <a:t>user-friendly interaction designs</a:t>
            </a:r>
            <a:r>
              <a:rPr lang="en-US" sz="2200" dirty="0"/>
              <a:t> to ensure that users can </a:t>
            </a:r>
            <a:r>
              <a:rPr lang="en-US" sz="2200" dirty="0">
                <a:solidFill>
                  <a:srgbClr val="C00000"/>
                </a:solidFill>
              </a:rPr>
              <a:t>seamlessly navigate </a:t>
            </a:r>
            <a:r>
              <a:rPr lang="en-US" sz="2200" dirty="0"/>
              <a:t>between the real and virtual worlds. Creating effective user interfaces for MR is an ongoing area of research and development.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8441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212F7-382D-B3A4-4A08-39B6C81EDE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0572D4-22FB-D754-AA74-5E66B7420536}"/>
              </a:ext>
            </a:extLst>
          </p:cNvPr>
          <p:cNvSpPr>
            <a:spLocks noGrp="1"/>
          </p:cNvSpPr>
          <p:nvPr>
            <p:ph type="title"/>
          </p:nvPr>
        </p:nvSpPr>
        <p:spPr>
          <a:xfrm>
            <a:off x="0" y="1"/>
            <a:ext cx="12192000" cy="711200"/>
          </a:xfrm>
        </p:spPr>
        <p:txBody>
          <a:bodyPr/>
          <a:lstStyle/>
          <a:p>
            <a:r>
              <a:rPr lang="en-US" dirty="0"/>
              <a:t>AR-VR systems and functionality</a:t>
            </a:r>
            <a:endParaRPr lang="en-IN" dirty="0"/>
          </a:p>
        </p:txBody>
      </p:sp>
      <p:sp>
        <p:nvSpPr>
          <p:cNvPr id="5" name="Content Placeholder 4">
            <a:extLst>
              <a:ext uri="{FF2B5EF4-FFF2-40B4-BE49-F238E27FC236}">
                <a16:creationId xmlns:a16="http://schemas.microsoft.com/office/drawing/2014/main" id="{428FB320-124B-EE3C-8086-247894CF6D5D}"/>
              </a:ext>
            </a:extLst>
          </p:cNvPr>
          <p:cNvSpPr>
            <a:spLocks noGrp="1"/>
          </p:cNvSpPr>
          <p:nvPr>
            <p:ph idx="1"/>
          </p:nvPr>
        </p:nvSpPr>
        <p:spPr>
          <a:xfrm>
            <a:off x="131763" y="863600"/>
            <a:ext cx="11867404" cy="5591175"/>
          </a:xfrm>
        </p:spPr>
        <p:txBody>
          <a:bodyPr/>
          <a:lstStyle/>
          <a:p>
            <a:r>
              <a:rPr lang="en-US" b="1" dirty="0"/>
              <a:t>AR-VR Functionality </a:t>
            </a:r>
          </a:p>
          <a:p>
            <a:pPr lvl="1">
              <a:buClr>
                <a:srgbClr val="B84742"/>
              </a:buClr>
            </a:pPr>
            <a:r>
              <a:rPr lang="en-US" sz="2200" dirty="0"/>
              <a:t>The functionality of Augmented Reality (AR) and Virtual Reality (VR) differs significantly due to their distinct approaches to blending virtual and real-world experiences. Here's an overview of the functionality of each technology:</a:t>
            </a:r>
            <a:endParaRPr lang="en-US" b="1" dirty="0">
              <a:solidFill>
                <a:srgbClr val="212121"/>
              </a:solidFill>
            </a:endParaRPr>
          </a:p>
          <a:p>
            <a:pPr lvl="1">
              <a:buClr>
                <a:srgbClr val="B84742"/>
              </a:buClr>
            </a:pPr>
            <a:endParaRPr lang="en-US" b="1" dirty="0"/>
          </a:p>
          <a:p>
            <a:pPr marL="457200" indent="-457200">
              <a:buFont typeface="+mj-lt"/>
              <a:buAutoNum type="alphaLcPeriod"/>
            </a:pPr>
            <a:r>
              <a:rPr lang="en-US" b="1" dirty="0"/>
              <a:t>Overlaying Virtual Content: </a:t>
            </a:r>
            <a:r>
              <a:rPr lang="en-US" dirty="0"/>
              <a:t>AR technology </a:t>
            </a:r>
            <a:r>
              <a:rPr lang="en-US" dirty="0">
                <a:solidFill>
                  <a:srgbClr val="C00000"/>
                </a:solidFill>
              </a:rPr>
              <a:t>superimposes digital content</a:t>
            </a:r>
            <a:r>
              <a:rPr lang="en-US" dirty="0"/>
              <a:t>, such as images, videos, 3D models, and text, onto the user's real-world environment. Users can see and interact with both </a:t>
            </a:r>
            <a:r>
              <a:rPr lang="en-US" dirty="0">
                <a:solidFill>
                  <a:srgbClr val="C00000"/>
                </a:solidFill>
              </a:rPr>
              <a:t>virtual elements </a:t>
            </a:r>
            <a:r>
              <a:rPr lang="en-US" dirty="0"/>
              <a:t>and </a:t>
            </a:r>
            <a:r>
              <a:rPr lang="en-US" dirty="0">
                <a:solidFill>
                  <a:srgbClr val="C00000"/>
                </a:solidFill>
              </a:rPr>
              <a:t>physical objects </a:t>
            </a:r>
            <a:r>
              <a:rPr lang="en-US" dirty="0"/>
              <a:t>simultaneously.</a:t>
            </a:r>
          </a:p>
          <a:p>
            <a:pPr marL="457200" indent="-457200">
              <a:buFont typeface="+mj-lt"/>
              <a:buAutoNum type="alphaLcPeriod"/>
            </a:pPr>
            <a:r>
              <a:rPr lang="en-US" b="1" dirty="0"/>
              <a:t>Real-time Interaction: </a:t>
            </a:r>
            <a:r>
              <a:rPr lang="en-US" dirty="0"/>
              <a:t>AR applications enable users to </a:t>
            </a:r>
            <a:r>
              <a:rPr lang="en-US" dirty="0">
                <a:solidFill>
                  <a:srgbClr val="C00000"/>
                </a:solidFill>
              </a:rPr>
              <a:t>interact with virtual objects </a:t>
            </a:r>
            <a:r>
              <a:rPr lang="en-US" dirty="0"/>
              <a:t>in real-time. Users can </a:t>
            </a:r>
            <a:r>
              <a:rPr lang="en-US" dirty="0">
                <a:solidFill>
                  <a:srgbClr val="C00000"/>
                </a:solidFill>
              </a:rPr>
              <a:t>manipulate</a:t>
            </a:r>
            <a:r>
              <a:rPr lang="en-US" dirty="0"/>
              <a:t> and </a:t>
            </a:r>
            <a:r>
              <a:rPr lang="en-US" dirty="0">
                <a:solidFill>
                  <a:srgbClr val="C00000"/>
                </a:solidFill>
              </a:rPr>
              <a:t>control digital content</a:t>
            </a:r>
            <a:r>
              <a:rPr lang="en-US" dirty="0"/>
              <a:t>, triggering </a:t>
            </a:r>
            <a:r>
              <a:rPr lang="en-US" dirty="0">
                <a:solidFill>
                  <a:srgbClr val="C00000"/>
                </a:solidFill>
              </a:rPr>
              <a:t>responses based on their actions</a:t>
            </a:r>
            <a:r>
              <a:rPr lang="en-US" dirty="0"/>
              <a:t> in the </a:t>
            </a:r>
            <a:r>
              <a:rPr lang="en-US" dirty="0">
                <a:solidFill>
                  <a:srgbClr val="C00000"/>
                </a:solidFill>
              </a:rPr>
              <a:t>physical world</a:t>
            </a:r>
            <a:r>
              <a:rPr lang="en-US" dirty="0"/>
              <a:t>.</a:t>
            </a:r>
          </a:p>
          <a:p>
            <a:pPr marL="0" indent="0">
              <a:buNone/>
            </a:pPr>
            <a:endParaRPr lang="en-US" dirty="0"/>
          </a:p>
        </p:txBody>
      </p:sp>
    </p:spTree>
    <p:extLst>
      <p:ext uri="{BB962C8B-B14F-4D97-AF65-F5344CB8AC3E}">
        <p14:creationId xmlns:p14="http://schemas.microsoft.com/office/powerpoint/2010/main" val="26459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98ED7-1A23-5B00-B03D-CFBC0746A1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122ABF-2D86-A0D7-4D62-C1FC46913DA4}"/>
              </a:ext>
            </a:extLst>
          </p:cNvPr>
          <p:cNvSpPr>
            <a:spLocks noGrp="1"/>
          </p:cNvSpPr>
          <p:nvPr>
            <p:ph type="title"/>
          </p:nvPr>
        </p:nvSpPr>
        <p:spPr>
          <a:xfrm>
            <a:off x="0" y="1"/>
            <a:ext cx="12192000" cy="711200"/>
          </a:xfrm>
        </p:spPr>
        <p:txBody>
          <a:bodyPr/>
          <a:lstStyle/>
          <a:p>
            <a:r>
              <a:rPr lang="en-US" dirty="0"/>
              <a:t>AR-VR systems and functionality</a:t>
            </a:r>
            <a:endParaRPr lang="en-IN" dirty="0"/>
          </a:p>
        </p:txBody>
      </p:sp>
      <p:sp>
        <p:nvSpPr>
          <p:cNvPr id="5" name="Content Placeholder 4">
            <a:extLst>
              <a:ext uri="{FF2B5EF4-FFF2-40B4-BE49-F238E27FC236}">
                <a16:creationId xmlns:a16="http://schemas.microsoft.com/office/drawing/2014/main" id="{00CAE987-1957-79CD-A083-7918C856F66C}"/>
              </a:ext>
            </a:extLst>
          </p:cNvPr>
          <p:cNvSpPr>
            <a:spLocks noGrp="1"/>
          </p:cNvSpPr>
          <p:nvPr>
            <p:ph idx="1"/>
          </p:nvPr>
        </p:nvSpPr>
        <p:spPr>
          <a:xfrm>
            <a:off x="131763" y="863600"/>
            <a:ext cx="11867404" cy="5591175"/>
          </a:xfrm>
        </p:spPr>
        <p:txBody>
          <a:bodyPr/>
          <a:lstStyle/>
          <a:p>
            <a:pPr lvl="0">
              <a:buClr>
                <a:srgbClr val="B84742"/>
              </a:buClr>
            </a:pPr>
            <a:r>
              <a:rPr lang="en-US" b="1" dirty="0">
                <a:solidFill>
                  <a:srgbClr val="212121"/>
                </a:solidFill>
              </a:rPr>
              <a:t>Functionality of Augmented Reality (AR):</a:t>
            </a:r>
          </a:p>
          <a:p>
            <a:pPr marL="457200" indent="-457200">
              <a:buFont typeface="+mj-lt"/>
              <a:buAutoNum type="alphaLcPeriod" startAt="3"/>
            </a:pPr>
            <a:r>
              <a:rPr lang="en-US" b="1" dirty="0"/>
              <a:t>Contextual Information: </a:t>
            </a:r>
            <a:r>
              <a:rPr lang="en-US" dirty="0">
                <a:solidFill>
                  <a:srgbClr val="C00000"/>
                </a:solidFill>
              </a:rPr>
              <a:t>AR</a:t>
            </a:r>
            <a:r>
              <a:rPr lang="en-US" dirty="0"/>
              <a:t> recognizes the user's </a:t>
            </a:r>
            <a:r>
              <a:rPr lang="en-US" dirty="0">
                <a:solidFill>
                  <a:srgbClr val="C00000"/>
                </a:solidFill>
              </a:rPr>
              <a:t>surroundings</a:t>
            </a:r>
            <a:r>
              <a:rPr lang="en-US" dirty="0"/>
              <a:t>, such as </a:t>
            </a:r>
            <a:r>
              <a:rPr lang="en-US" dirty="0">
                <a:solidFill>
                  <a:srgbClr val="C00000"/>
                </a:solidFill>
              </a:rPr>
              <a:t>objects</a:t>
            </a:r>
            <a:r>
              <a:rPr lang="en-US" dirty="0"/>
              <a:t>, </a:t>
            </a:r>
            <a:r>
              <a:rPr lang="en-US" dirty="0">
                <a:solidFill>
                  <a:srgbClr val="C00000"/>
                </a:solidFill>
              </a:rPr>
              <a:t>locations</a:t>
            </a:r>
            <a:r>
              <a:rPr lang="en-US" dirty="0"/>
              <a:t>, or </a:t>
            </a:r>
            <a:r>
              <a:rPr lang="en-US" dirty="0">
                <a:solidFill>
                  <a:srgbClr val="C00000"/>
                </a:solidFill>
              </a:rPr>
              <a:t>scenes</a:t>
            </a:r>
            <a:r>
              <a:rPr lang="en-US" dirty="0"/>
              <a:t>, and provides </a:t>
            </a:r>
            <a:r>
              <a:rPr lang="en-US" dirty="0">
                <a:solidFill>
                  <a:srgbClr val="C00000"/>
                </a:solidFill>
              </a:rPr>
              <a:t>relevant information </a:t>
            </a:r>
            <a:r>
              <a:rPr lang="en-US" dirty="0"/>
              <a:t>or </a:t>
            </a:r>
            <a:r>
              <a:rPr lang="en-US" dirty="0">
                <a:solidFill>
                  <a:srgbClr val="C00000"/>
                </a:solidFill>
              </a:rPr>
              <a:t>context-specific </a:t>
            </a:r>
            <a:r>
              <a:rPr lang="en-US" dirty="0"/>
              <a:t>data</a:t>
            </a:r>
            <a:r>
              <a:rPr lang="en-US" dirty="0">
                <a:solidFill>
                  <a:srgbClr val="C00000"/>
                </a:solidFill>
              </a:rPr>
              <a:t> </a:t>
            </a:r>
            <a:r>
              <a:rPr lang="en-US" dirty="0"/>
              <a:t>in real-time. This feature is especially useful for </a:t>
            </a:r>
            <a:r>
              <a:rPr lang="en-US" dirty="0">
                <a:solidFill>
                  <a:srgbClr val="C00000"/>
                </a:solidFill>
              </a:rPr>
              <a:t>navigation</a:t>
            </a:r>
            <a:r>
              <a:rPr lang="en-US" dirty="0"/>
              <a:t>, </a:t>
            </a:r>
            <a:r>
              <a:rPr lang="en-US" dirty="0">
                <a:solidFill>
                  <a:srgbClr val="C00000"/>
                </a:solidFill>
              </a:rPr>
              <a:t>tourism</a:t>
            </a:r>
            <a:r>
              <a:rPr lang="en-US" dirty="0"/>
              <a:t>, or </a:t>
            </a:r>
            <a:r>
              <a:rPr lang="en-US" dirty="0">
                <a:solidFill>
                  <a:srgbClr val="C00000"/>
                </a:solidFill>
              </a:rPr>
              <a:t>product information</a:t>
            </a:r>
            <a:r>
              <a:rPr lang="en-US" dirty="0"/>
              <a:t>.</a:t>
            </a:r>
          </a:p>
          <a:p>
            <a:pPr marL="457200" indent="-457200">
              <a:buFont typeface="+mj-lt"/>
              <a:buAutoNum type="alphaLcPeriod" startAt="3"/>
            </a:pPr>
            <a:r>
              <a:rPr lang="en-US" b="1" dirty="0"/>
              <a:t>Spatial Mapping: </a:t>
            </a:r>
            <a:r>
              <a:rPr lang="en-US" dirty="0"/>
              <a:t>AR systems use </a:t>
            </a:r>
            <a:r>
              <a:rPr lang="en-US" dirty="0">
                <a:solidFill>
                  <a:srgbClr val="C00000"/>
                </a:solidFill>
              </a:rPr>
              <a:t>sensors</a:t>
            </a:r>
            <a:r>
              <a:rPr lang="en-US" dirty="0"/>
              <a:t> and </a:t>
            </a:r>
            <a:r>
              <a:rPr lang="en-US" dirty="0">
                <a:solidFill>
                  <a:srgbClr val="C00000"/>
                </a:solidFill>
              </a:rPr>
              <a:t>cameras</a:t>
            </a:r>
            <a:r>
              <a:rPr lang="en-US" dirty="0"/>
              <a:t> to understand the physical space and anchor virtual content to specific points in the environment. This ensures that </a:t>
            </a:r>
            <a:r>
              <a:rPr lang="en-US" dirty="0">
                <a:solidFill>
                  <a:srgbClr val="C00000"/>
                </a:solidFill>
              </a:rPr>
              <a:t>virtual elements stay </a:t>
            </a:r>
            <a:r>
              <a:rPr lang="en-US" dirty="0"/>
              <a:t>in place relative to </a:t>
            </a:r>
            <a:r>
              <a:rPr lang="en-US" dirty="0">
                <a:solidFill>
                  <a:srgbClr val="C00000"/>
                </a:solidFill>
              </a:rPr>
              <a:t>real-world objects</a:t>
            </a:r>
            <a:r>
              <a:rPr lang="en-US" dirty="0"/>
              <a:t>, enhancing the sense of </a:t>
            </a:r>
            <a:r>
              <a:rPr lang="en-US" dirty="0">
                <a:solidFill>
                  <a:srgbClr val="C00000"/>
                </a:solidFill>
              </a:rPr>
              <a:t>realism</a:t>
            </a:r>
            <a:r>
              <a:rPr lang="en-US" dirty="0"/>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6577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73405-C242-1557-2F6A-8EBED393E8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9487BF-82BB-16D7-FF8C-84A2E705245C}"/>
              </a:ext>
            </a:extLst>
          </p:cNvPr>
          <p:cNvSpPr>
            <a:spLocks noGrp="1"/>
          </p:cNvSpPr>
          <p:nvPr>
            <p:ph type="title"/>
          </p:nvPr>
        </p:nvSpPr>
        <p:spPr>
          <a:xfrm>
            <a:off x="0" y="1"/>
            <a:ext cx="12192000" cy="711200"/>
          </a:xfrm>
        </p:spPr>
        <p:txBody>
          <a:bodyPr/>
          <a:lstStyle/>
          <a:p>
            <a:r>
              <a:rPr lang="en-US" dirty="0"/>
              <a:t>AR-VR systems and functionality</a:t>
            </a:r>
            <a:endParaRPr lang="en-IN" dirty="0"/>
          </a:p>
        </p:txBody>
      </p:sp>
      <p:sp>
        <p:nvSpPr>
          <p:cNvPr id="5" name="Content Placeholder 4">
            <a:extLst>
              <a:ext uri="{FF2B5EF4-FFF2-40B4-BE49-F238E27FC236}">
                <a16:creationId xmlns:a16="http://schemas.microsoft.com/office/drawing/2014/main" id="{7E9EE86E-3BEC-ADA7-3D58-65908FB928C2}"/>
              </a:ext>
            </a:extLst>
          </p:cNvPr>
          <p:cNvSpPr>
            <a:spLocks noGrp="1"/>
          </p:cNvSpPr>
          <p:nvPr>
            <p:ph idx="1"/>
          </p:nvPr>
        </p:nvSpPr>
        <p:spPr>
          <a:xfrm>
            <a:off x="131763" y="863600"/>
            <a:ext cx="11867404" cy="5591175"/>
          </a:xfrm>
        </p:spPr>
        <p:txBody>
          <a:bodyPr/>
          <a:lstStyle/>
          <a:p>
            <a:r>
              <a:rPr lang="en-US" b="1" dirty="0">
                <a:solidFill>
                  <a:srgbClr val="212121"/>
                </a:solidFill>
              </a:rPr>
              <a:t>Functionality of </a:t>
            </a:r>
            <a:r>
              <a:rPr lang="en-US" b="1" dirty="0"/>
              <a:t>Virtual Reality (VR): </a:t>
            </a:r>
          </a:p>
          <a:p>
            <a:pPr marL="457200" indent="-457200">
              <a:buFont typeface="+mj-lt"/>
              <a:buAutoNum type="alphaLcPeriod"/>
            </a:pPr>
            <a:r>
              <a:rPr lang="en-US" b="1" dirty="0"/>
              <a:t>Immersive Experience: </a:t>
            </a:r>
            <a:r>
              <a:rPr lang="en-US" dirty="0"/>
              <a:t>VR aims to </a:t>
            </a:r>
            <a:r>
              <a:rPr lang="en-US" dirty="0">
                <a:solidFill>
                  <a:srgbClr val="C00000"/>
                </a:solidFill>
              </a:rPr>
              <a:t>fully immerse users </a:t>
            </a:r>
            <a:r>
              <a:rPr lang="en-US" dirty="0"/>
              <a:t>in a </a:t>
            </a:r>
            <a:r>
              <a:rPr lang="en-US" dirty="0">
                <a:solidFill>
                  <a:srgbClr val="C00000"/>
                </a:solidFill>
              </a:rPr>
              <a:t>computer-generated environment</a:t>
            </a:r>
            <a:r>
              <a:rPr lang="en-US" dirty="0"/>
              <a:t>, entirely replacing their real-world surroundings. Users wear </a:t>
            </a:r>
            <a:r>
              <a:rPr lang="en-US" dirty="0">
                <a:solidFill>
                  <a:srgbClr val="C00000"/>
                </a:solidFill>
              </a:rPr>
              <a:t>head-mounted displays </a:t>
            </a:r>
            <a:r>
              <a:rPr lang="en-US" dirty="0"/>
              <a:t>(HMDs) to </a:t>
            </a:r>
            <a:r>
              <a:rPr lang="en-US" dirty="0">
                <a:solidFill>
                  <a:srgbClr val="C00000"/>
                </a:solidFill>
              </a:rPr>
              <a:t>block out the real world </a:t>
            </a:r>
            <a:r>
              <a:rPr lang="en-US" dirty="0"/>
              <a:t>and immerse themselves in the</a:t>
            </a:r>
            <a:r>
              <a:rPr lang="en-US" dirty="0">
                <a:solidFill>
                  <a:srgbClr val="C00000"/>
                </a:solidFill>
              </a:rPr>
              <a:t> virtual environment</a:t>
            </a:r>
            <a:r>
              <a:rPr lang="en-US" dirty="0"/>
              <a:t>.</a:t>
            </a:r>
          </a:p>
          <a:p>
            <a:pPr marL="457200" indent="-457200">
              <a:buFont typeface="+mj-lt"/>
              <a:buAutoNum type="alphaLcPeriod"/>
            </a:pPr>
            <a:r>
              <a:rPr lang="en-US" b="1" dirty="0"/>
              <a:t>Simulating Virtual Environments: </a:t>
            </a:r>
            <a:r>
              <a:rPr lang="en-US" dirty="0"/>
              <a:t>VR creates computer-generated worlds, enabling users to </a:t>
            </a:r>
            <a:r>
              <a:rPr lang="en-US" dirty="0">
                <a:solidFill>
                  <a:srgbClr val="C00000"/>
                </a:solidFill>
              </a:rPr>
              <a:t>explore</a:t>
            </a:r>
            <a:r>
              <a:rPr lang="en-US" dirty="0"/>
              <a:t> and </a:t>
            </a:r>
            <a:r>
              <a:rPr lang="en-US" dirty="0">
                <a:solidFill>
                  <a:srgbClr val="C00000"/>
                </a:solidFill>
              </a:rPr>
              <a:t>interact </a:t>
            </a:r>
            <a:r>
              <a:rPr lang="en-US" dirty="0"/>
              <a:t>with these environments as if they were </a:t>
            </a:r>
            <a:r>
              <a:rPr lang="en-US" dirty="0">
                <a:solidFill>
                  <a:srgbClr val="C00000"/>
                </a:solidFill>
              </a:rPr>
              <a:t>physically present</a:t>
            </a:r>
            <a:r>
              <a:rPr lang="en-US" dirty="0"/>
              <a:t>. Users can </a:t>
            </a:r>
            <a:r>
              <a:rPr lang="en-US" dirty="0">
                <a:solidFill>
                  <a:srgbClr val="C00000"/>
                </a:solidFill>
              </a:rPr>
              <a:t>move around </a:t>
            </a:r>
            <a:r>
              <a:rPr lang="en-US" dirty="0"/>
              <a:t>and </a:t>
            </a:r>
            <a:r>
              <a:rPr lang="en-US" dirty="0">
                <a:solidFill>
                  <a:srgbClr val="C00000"/>
                </a:solidFill>
              </a:rPr>
              <a:t>interact with objects </a:t>
            </a:r>
            <a:r>
              <a:rPr lang="en-US" dirty="0"/>
              <a:t>in the </a:t>
            </a:r>
            <a:r>
              <a:rPr lang="en-US" dirty="0">
                <a:solidFill>
                  <a:srgbClr val="C00000"/>
                </a:solidFill>
              </a:rPr>
              <a:t>virtual space</a:t>
            </a:r>
            <a:r>
              <a:rPr lang="en-US" dirty="0"/>
              <a:t>.</a:t>
            </a:r>
          </a:p>
          <a:p>
            <a:pPr marL="457200" indent="-457200">
              <a:buFont typeface="+mj-lt"/>
              <a:buAutoNum type="alphaLcPeriod"/>
            </a:pPr>
            <a:r>
              <a:rPr lang="en-US" b="1" dirty="0"/>
              <a:t>Presence and Telepresence: </a:t>
            </a:r>
            <a:r>
              <a:rPr lang="en-US" dirty="0"/>
              <a:t>VR technology provides a strong sense of </a:t>
            </a:r>
            <a:r>
              <a:rPr lang="en-US" dirty="0">
                <a:solidFill>
                  <a:srgbClr val="C00000"/>
                </a:solidFill>
              </a:rPr>
              <a:t>presence</a:t>
            </a:r>
            <a:r>
              <a:rPr lang="en-US" dirty="0"/>
              <a:t>, making users feel like they are </a:t>
            </a:r>
            <a:r>
              <a:rPr lang="en-US" dirty="0">
                <a:solidFill>
                  <a:srgbClr val="C00000"/>
                </a:solidFill>
              </a:rPr>
              <a:t>physically </a:t>
            </a:r>
            <a:r>
              <a:rPr lang="en-US" dirty="0"/>
              <a:t>inside the </a:t>
            </a:r>
            <a:r>
              <a:rPr lang="en-US" dirty="0">
                <a:solidFill>
                  <a:srgbClr val="C00000"/>
                </a:solidFill>
              </a:rPr>
              <a:t>virtual environment</a:t>
            </a:r>
            <a:r>
              <a:rPr lang="en-US" dirty="0"/>
              <a:t>. It can also facilitate </a:t>
            </a:r>
            <a:r>
              <a:rPr lang="en-US" dirty="0">
                <a:solidFill>
                  <a:srgbClr val="C00000"/>
                </a:solidFill>
              </a:rPr>
              <a:t>telepresence</a:t>
            </a:r>
            <a:r>
              <a:rPr lang="en-US" dirty="0"/>
              <a:t>, enabling users to feel as if they are in a </a:t>
            </a:r>
            <a:r>
              <a:rPr lang="en-US" dirty="0">
                <a:solidFill>
                  <a:srgbClr val="C00000"/>
                </a:solidFill>
              </a:rPr>
              <a:t>different physical location</a:t>
            </a:r>
            <a:r>
              <a:rPr lang="en-US" dirty="0"/>
              <a:t>.</a:t>
            </a:r>
          </a:p>
          <a:p>
            <a:pPr marL="457200" indent="-457200">
              <a:buFont typeface="+mj-lt"/>
              <a:buAutoNum type="alphaLcPeriod"/>
            </a:pPr>
            <a:r>
              <a:rPr lang="en-US" b="1" dirty="0"/>
              <a:t>Interactivity: </a:t>
            </a:r>
            <a:r>
              <a:rPr lang="en-US" dirty="0"/>
              <a:t>VR environments are </a:t>
            </a:r>
            <a:r>
              <a:rPr lang="en-US" dirty="0">
                <a:solidFill>
                  <a:srgbClr val="C00000"/>
                </a:solidFill>
              </a:rPr>
              <a:t>interactive</a:t>
            </a:r>
            <a:r>
              <a:rPr lang="en-US" dirty="0"/>
              <a:t>, allowing users to </a:t>
            </a:r>
            <a:r>
              <a:rPr lang="en-US" dirty="0">
                <a:solidFill>
                  <a:srgbClr val="C00000"/>
                </a:solidFill>
              </a:rPr>
              <a:t>engage with objects </a:t>
            </a:r>
            <a:r>
              <a:rPr lang="en-US" dirty="0"/>
              <a:t>and perform actions using </a:t>
            </a:r>
            <a:r>
              <a:rPr lang="en-US" dirty="0">
                <a:solidFill>
                  <a:srgbClr val="C00000"/>
                </a:solidFill>
              </a:rPr>
              <a:t>specialized controllers</a:t>
            </a:r>
            <a:r>
              <a:rPr lang="en-US" dirty="0"/>
              <a:t>, </a:t>
            </a:r>
            <a:r>
              <a:rPr lang="en-US" dirty="0">
                <a:solidFill>
                  <a:srgbClr val="C00000"/>
                </a:solidFill>
              </a:rPr>
              <a:t>gestures</a:t>
            </a:r>
            <a:r>
              <a:rPr lang="en-US" dirty="0"/>
              <a:t>, or other </a:t>
            </a:r>
            <a:r>
              <a:rPr lang="en-US" dirty="0">
                <a:solidFill>
                  <a:srgbClr val="C00000"/>
                </a:solidFill>
              </a:rPr>
              <a:t>input devices</a:t>
            </a:r>
            <a:r>
              <a:rPr lang="en-US" dirty="0"/>
              <a:t>.</a:t>
            </a:r>
          </a:p>
          <a:p>
            <a:pPr marL="457200" indent="-457200">
              <a:buFont typeface="+mj-lt"/>
              <a:buAutoNum type="alphaLcPeriod"/>
            </a:pPr>
            <a:endParaRPr lang="en-US" dirty="0"/>
          </a:p>
          <a:p>
            <a:pPr marL="457200" indent="-457200">
              <a:buFont typeface="+mj-lt"/>
              <a:buAutoNum type="alphaLcPeriod"/>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4089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C039E-1AAA-4F45-8D3A-1EE2372378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9C66E-E155-BC8A-4448-0FE131691A70}"/>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Visualization techniques</a:t>
            </a:r>
          </a:p>
        </p:txBody>
      </p:sp>
      <p:sp>
        <p:nvSpPr>
          <p:cNvPr id="3" name="Text Placeholder 2">
            <a:extLst>
              <a:ext uri="{FF2B5EF4-FFF2-40B4-BE49-F238E27FC236}">
                <a16:creationId xmlns:a16="http://schemas.microsoft.com/office/drawing/2014/main" id="{5A00CB03-7018-612A-A360-0E86E15152ED}"/>
              </a:ext>
            </a:extLst>
          </p:cNvPr>
          <p:cNvSpPr>
            <a:spLocks noGrp="1"/>
          </p:cNvSpPr>
          <p:nvPr>
            <p:ph type="body" idx="1"/>
          </p:nvPr>
        </p:nvSpPr>
        <p:spPr/>
        <p:txBody>
          <a:bodyPr/>
          <a:lstStyle/>
          <a:p>
            <a:r>
              <a:rPr lang="en-US" dirty="0"/>
              <a:t>Section - 5</a:t>
            </a:r>
          </a:p>
        </p:txBody>
      </p:sp>
    </p:spTree>
    <p:extLst>
      <p:ext uri="{BB962C8B-B14F-4D97-AF65-F5344CB8AC3E}">
        <p14:creationId xmlns:p14="http://schemas.microsoft.com/office/powerpoint/2010/main" val="3427633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523DD-6C66-8F2C-8395-6A8697F8CEE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D9DA19-20C7-F4BB-C07C-D154D8BF2033}"/>
              </a:ext>
            </a:extLst>
          </p:cNvPr>
          <p:cNvSpPr>
            <a:spLocks noGrp="1"/>
          </p:cNvSpPr>
          <p:nvPr>
            <p:ph type="title"/>
          </p:nvPr>
        </p:nvSpPr>
        <p:spPr>
          <a:xfrm>
            <a:off x="0" y="1"/>
            <a:ext cx="12192000" cy="711200"/>
          </a:xfrm>
        </p:spPr>
        <p:txBody>
          <a:bodyPr/>
          <a:lstStyle/>
          <a:p>
            <a:r>
              <a:rPr lang="en-US" dirty="0"/>
              <a:t>Visualization techniques</a:t>
            </a:r>
            <a:endParaRPr lang="en-IN" dirty="0"/>
          </a:p>
        </p:txBody>
      </p:sp>
      <p:sp>
        <p:nvSpPr>
          <p:cNvPr id="5" name="Content Placeholder 4">
            <a:extLst>
              <a:ext uri="{FF2B5EF4-FFF2-40B4-BE49-F238E27FC236}">
                <a16:creationId xmlns:a16="http://schemas.microsoft.com/office/drawing/2014/main" id="{C2C177CB-35A7-AF0E-BDAC-C17C4FA2E056}"/>
              </a:ext>
            </a:extLst>
          </p:cNvPr>
          <p:cNvSpPr>
            <a:spLocks noGrp="1"/>
          </p:cNvSpPr>
          <p:nvPr>
            <p:ph idx="1"/>
          </p:nvPr>
        </p:nvSpPr>
        <p:spPr>
          <a:xfrm>
            <a:off x="131763" y="863600"/>
            <a:ext cx="11867404" cy="5591175"/>
          </a:xfrm>
        </p:spPr>
        <p:txBody>
          <a:bodyPr/>
          <a:lstStyle/>
          <a:p>
            <a:r>
              <a:rPr lang="en-US" b="1" dirty="0"/>
              <a:t>Visualization Techniques for Augmented Reality (AR):</a:t>
            </a:r>
          </a:p>
          <a:p>
            <a:pPr marL="514350" indent="-514350">
              <a:buFont typeface="+mj-lt"/>
              <a:buAutoNum type="romanUcPeriod"/>
            </a:pPr>
            <a:r>
              <a:rPr lang="en-US" sz="2200" b="1" dirty="0"/>
              <a:t>Marker-based AR: </a:t>
            </a:r>
            <a:r>
              <a:rPr lang="en-US" sz="2200" dirty="0"/>
              <a:t>This technique uses </a:t>
            </a:r>
            <a:r>
              <a:rPr lang="en-US" sz="2200" dirty="0">
                <a:solidFill>
                  <a:srgbClr val="C00000"/>
                </a:solidFill>
              </a:rPr>
              <a:t>specific markers </a:t>
            </a:r>
            <a:r>
              <a:rPr lang="en-US" sz="2200" dirty="0"/>
              <a:t>or visual cues in the real world to </a:t>
            </a:r>
            <a:r>
              <a:rPr lang="en-US" sz="2200" dirty="0">
                <a:solidFill>
                  <a:srgbClr val="C00000"/>
                </a:solidFill>
              </a:rPr>
              <a:t>trigger</a:t>
            </a:r>
            <a:r>
              <a:rPr lang="en-US" sz="2200" dirty="0"/>
              <a:t> the display of </a:t>
            </a:r>
            <a:r>
              <a:rPr lang="en-US" sz="2200" dirty="0">
                <a:solidFill>
                  <a:srgbClr val="C00000"/>
                </a:solidFill>
              </a:rPr>
              <a:t>virtual content</a:t>
            </a:r>
            <a:r>
              <a:rPr lang="en-US" sz="2200" dirty="0"/>
              <a:t>. When the AR system </a:t>
            </a:r>
            <a:r>
              <a:rPr lang="en-US" sz="2200" dirty="0">
                <a:solidFill>
                  <a:srgbClr val="C00000"/>
                </a:solidFill>
              </a:rPr>
              <a:t>recognizes </a:t>
            </a:r>
            <a:r>
              <a:rPr lang="en-US" sz="2200" dirty="0"/>
              <a:t>these</a:t>
            </a:r>
            <a:r>
              <a:rPr lang="en-US" sz="2200" dirty="0">
                <a:solidFill>
                  <a:srgbClr val="C00000"/>
                </a:solidFill>
              </a:rPr>
              <a:t> markers </a:t>
            </a:r>
            <a:r>
              <a:rPr lang="en-US" sz="2200" dirty="0"/>
              <a:t>through </a:t>
            </a:r>
            <a:r>
              <a:rPr lang="en-US" sz="2200" dirty="0">
                <a:solidFill>
                  <a:srgbClr val="C00000"/>
                </a:solidFill>
              </a:rPr>
              <a:t>cameras</a:t>
            </a:r>
            <a:r>
              <a:rPr lang="en-US" sz="2200" dirty="0"/>
              <a:t> and </a:t>
            </a:r>
            <a:r>
              <a:rPr lang="en-US" sz="2200" dirty="0">
                <a:solidFill>
                  <a:srgbClr val="C00000"/>
                </a:solidFill>
              </a:rPr>
              <a:t>sensors</a:t>
            </a:r>
            <a:r>
              <a:rPr lang="en-US" sz="2200" dirty="0"/>
              <a:t>, it overlays relevant virtual objects on top of them.</a:t>
            </a:r>
          </a:p>
          <a:p>
            <a:pPr marL="514350" indent="-514350">
              <a:buFont typeface="+mj-lt"/>
              <a:buAutoNum type="romanUcPeriod"/>
            </a:pPr>
            <a:r>
              <a:rPr lang="en-US" sz="2200" b="1" dirty="0"/>
              <a:t>Marker less AR: </a:t>
            </a:r>
            <a:r>
              <a:rPr lang="en-US" sz="2200" dirty="0"/>
              <a:t>Also known as </a:t>
            </a:r>
            <a:r>
              <a:rPr lang="en-US" sz="2200" dirty="0">
                <a:solidFill>
                  <a:srgbClr val="C00000"/>
                </a:solidFill>
              </a:rPr>
              <a:t>SLAM</a:t>
            </a:r>
            <a:r>
              <a:rPr lang="en-US" sz="2200" dirty="0"/>
              <a:t> (Simultaneous Localization and Mapping), this technique allows AR applications to </a:t>
            </a:r>
            <a:r>
              <a:rPr lang="en-US" sz="2200" dirty="0">
                <a:solidFill>
                  <a:srgbClr val="C00000"/>
                </a:solidFill>
              </a:rPr>
              <a:t>recognize</a:t>
            </a:r>
            <a:r>
              <a:rPr lang="en-US" sz="2200" dirty="0"/>
              <a:t> and </a:t>
            </a:r>
            <a:r>
              <a:rPr lang="en-US" sz="2200" dirty="0">
                <a:solidFill>
                  <a:srgbClr val="C00000"/>
                </a:solidFill>
              </a:rPr>
              <a:t>track real-world objects </a:t>
            </a:r>
            <a:r>
              <a:rPr lang="en-US" sz="2200" dirty="0"/>
              <a:t>and </a:t>
            </a:r>
            <a:r>
              <a:rPr lang="en-US" sz="2200" dirty="0">
                <a:solidFill>
                  <a:srgbClr val="C00000"/>
                </a:solidFill>
              </a:rPr>
              <a:t>scenes</a:t>
            </a:r>
            <a:r>
              <a:rPr lang="en-US" sz="2200" dirty="0"/>
              <a:t> without the need for </a:t>
            </a:r>
            <a:r>
              <a:rPr lang="en-US" sz="2200" dirty="0">
                <a:solidFill>
                  <a:srgbClr val="C00000"/>
                </a:solidFill>
              </a:rPr>
              <a:t>specific markers</a:t>
            </a:r>
            <a:r>
              <a:rPr lang="en-US" sz="2200" dirty="0"/>
              <a:t>. SLAM technology uses </a:t>
            </a:r>
            <a:r>
              <a:rPr lang="en-US" sz="2200" dirty="0">
                <a:solidFill>
                  <a:srgbClr val="C00000"/>
                </a:solidFill>
              </a:rPr>
              <a:t>computer vision algorithms </a:t>
            </a:r>
            <a:r>
              <a:rPr lang="en-US" sz="2200" dirty="0"/>
              <a:t>and </a:t>
            </a:r>
            <a:r>
              <a:rPr lang="en-US" sz="2200" dirty="0">
                <a:solidFill>
                  <a:srgbClr val="C00000"/>
                </a:solidFill>
              </a:rPr>
              <a:t>sensors</a:t>
            </a:r>
            <a:r>
              <a:rPr lang="en-US" sz="2200" dirty="0"/>
              <a:t> to map the </a:t>
            </a:r>
            <a:r>
              <a:rPr lang="en-US" sz="2200" dirty="0">
                <a:solidFill>
                  <a:srgbClr val="C00000"/>
                </a:solidFill>
              </a:rPr>
              <a:t>environment</a:t>
            </a:r>
            <a:r>
              <a:rPr lang="en-US" sz="2200" dirty="0"/>
              <a:t> and </a:t>
            </a:r>
            <a:r>
              <a:rPr lang="en-US" sz="2200" dirty="0">
                <a:solidFill>
                  <a:srgbClr val="C00000"/>
                </a:solidFill>
              </a:rPr>
              <a:t>anchor virtual content </a:t>
            </a:r>
            <a:r>
              <a:rPr lang="en-US" sz="2200" dirty="0"/>
              <a:t>accordingly.</a:t>
            </a:r>
          </a:p>
          <a:p>
            <a:pPr marL="514350" indent="-514350">
              <a:buFont typeface="+mj-lt"/>
              <a:buAutoNum type="romanUcPeriod"/>
            </a:pPr>
            <a:r>
              <a:rPr lang="en-US" sz="2200" b="1" dirty="0"/>
              <a:t>Projection-based AR: </a:t>
            </a:r>
            <a:r>
              <a:rPr lang="en-US" sz="2200" dirty="0"/>
              <a:t>This technique </a:t>
            </a:r>
            <a:r>
              <a:rPr lang="en-US" sz="2200" dirty="0">
                <a:solidFill>
                  <a:srgbClr val="C00000"/>
                </a:solidFill>
              </a:rPr>
              <a:t>projects virtual content </a:t>
            </a:r>
            <a:r>
              <a:rPr lang="en-US" sz="2200" dirty="0"/>
              <a:t>directly onto </a:t>
            </a:r>
            <a:r>
              <a:rPr lang="en-US" sz="2200" dirty="0">
                <a:solidFill>
                  <a:srgbClr val="C00000"/>
                </a:solidFill>
              </a:rPr>
              <a:t>physical objects </a:t>
            </a:r>
            <a:r>
              <a:rPr lang="en-US" sz="2200" dirty="0"/>
              <a:t>or </a:t>
            </a:r>
            <a:r>
              <a:rPr lang="en-US" sz="2200" dirty="0">
                <a:solidFill>
                  <a:srgbClr val="C00000"/>
                </a:solidFill>
              </a:rPr>
              <a:t>surfaces</a:t>
            </a:r>
            <a:r>
              <a:rPr lang="en-US" sz="2200" dirty="0"/>
              <a:t>, creating a </a:t>
            </a:r>
            <a:r>
              <a:rPr lang="en-US" sz="2200" dirty="0">
                <a:solidFill>
                  <a:srgbClr val="C00000"/>
                </a:solidFill>
              </a:rPr>
              <a:t>seamless integration </a:t>
            </a:r>
            <a:r>
              <a:rPr lang="en-US" sz="2200" dirty="0"/>
              <a:t>between the </a:t>
            </a:r>
            <a:r>
              <a:rPr lang="en-US" sz="2200" dirty="0">
                <a:solidFill>
                  <a:srgbClr val="C00000"/>
                </a:solidFill>
              </a:rPr>
              <a:t>real </a:t>
            </a:r>
            <a:r>
              <a:rPr lang="en-US" sz="2200" dirty="0"/>
              <a:t>and </a:t>
            </a:r>
            <a:r>
              <a:rPr lang="en-US" sz="2200" dirty="0">
                <a:solidFill>
                  <a:srgbClr val="C00000"/>
                </a:solidFill>
              </a:rPr>
              <a:t>virtual worlds</a:t>
            </a:r>
            <a:r>
              <a:rPr lang="en-US" sz="2200" dirty="0"/>
              <a:t>. Projection-based AR can be used for </a:t>
            </a:r>
            <a:r>
              <a:rPr lang="en-US" sz="2200" dirty="0">
                <a:solidFill>
                  <a:srgbClr val="C00000"/>
                </a:solidFill>
              </a:rPr>
              <a:t>interactive displays</a:t>
            </a:r>
            <a:r>
              <a:rPr lang="en-US" sz="2200" dirty="0"/>
              <a:t>, </a:t>
            </a:r>
            <a:r>
              <a:rPr lang="en-US" sz="2200" dirty="0">
                <a:solidFill>
                  <a:srgbClr val="C00000"/>
                </a:solidFill>
              </a:rPr>
              <a:t>art installations</a:t>
            </a:r>
            <a:r>
              <a:rPr lang="en-US" sz="2200" dirty="0"/>
              <a:t>, and </a:t>
            </a:r>
            <a:r>
              <a:rPr lang="en-US" sz="2200" dirty="0">
                <a:solidFill>
                  <a:srgbClr val="C00000"/>
                </a:solidFill>
              </a:rPr>
              <a:t>advertising</a:t>
            </a:r>
            <a:r>
              <a:rPr lang="en-US" sz="2200" dirty="0"/>
              <a:t>.</a:t>
            </a:r>
          </a:p>
          <a:p>
            <a:pPr marL="514350" indent="-514350">
              <a:buFont typeface="+mj-lt"/>
              <a:buAutoNum type="romanUcPeriod"/>
            </a:pPr>
            <a:r>
              <a:rPr lang="en-US" sz="2200" b="1" dirty="0"/>
              <a:t>Spatial Mapping: </a:t>
            </a:r>
            <a:r>
              <a:rPr lang="en-US" sz="2200" dirty="0"/>
              <a:t>AR systems use </a:t>
            </a:r>
            <a:r>
              <a:rPr lang="en-US" sz="2200" dirty="0">
                <a:solidFill>
                  <a:srgbClr val="C00000"/>
                </a:solidFill>
              </a:rPr>
              <a:t>spatial mapping techniques </a:t>
            </a:r>
            <a:r>
              <a:rPr lang="en-US" sz="2200" dirty="0"/>
              <a:t>to understand the </a:t>
            </a:r>
            <a:r>
              <a:rPr lang="en-US" sz="2200" dirty="0">
                <a:solidFill>
                  <a:srgbClr val="C00000"/>
                </a:solidFill>
              </a:rPr>
              <a:t>physical environment</a:t>
            </a:r>
            <a:r>
              <a:rPr lang="en-US" sz="2200" dirty="0"/>
              <a:t> and create a </a:t>
            </a:r>
            <a:r>
              <a:rPr lang="en-US" sz="2200" dirty="0">
                <a:solidFill>
                  <a:srgbClr val="C00000"/>
                </a:solidFill>
              </a:rPr>
              <a:t>3D map </a:t>
            </a:r>
            <a:r>
              <a:rPr lang="en-US" sz="2200" dirty="0"/>
              <a:t>of the surroundings. This enables virtual objects to interact realistically with the real-world environment and align properly with physical objects.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1833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C0F7E-E3F3-78F8-253A-90273BF119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FB686C-5440-FA73-0B00-663A53E7F2D0}"/>
              </a:ext>
            </a:extLst>
          </p:cNvPr>
          <p:cNvSpPr>
            <a:spLocks noGrp="1"/>
          </p:cNvSpPr>
          <p:nvPr>
            <p:ph type="title"/>
          </p:nvPr>
        </p:nvSpPr>
        <p:spPr>
          <a:xfrm>
            <a:off x="0" y="1"/>
            <a:ext cx="12192000" cy="711200"/>
          </a:xfrm>
        </p:spPr>
        <p:txBody>
          <a:bodyPr/>
          <a:lstStyle/>
          <a:p>
            <a:r>
              <a:rPr lang="en-US" dirty="0"/>
              <a:t>Visualization techniques</a:t>
            </a:r>
            <a:endParaRPr lang="en-IN" dirty="0"/>
          </a:p>
        </p:txBody>
      </p:sp>
      <p:sp>
        <p:nvSpPr>
          <p:cNvPr id="5" name="Content Placeholder 4">
            <a:extLst>
              <a:ext uri="{FF2B5EF4-FFF2-40B4-BE49-F238E27FC236}">
                <a16:creationId xmlns:a16="http://schemas.microsoft.com/office/drawing/2014/main" id="{FDB2F27A-895C-3915-8A0A-DBFFC194D2B9}"/>
              </a:ext>
            </a:extLst>
          </p:cNvPr>
          <p:cNvSpPr>
            <a:spLocks noGrp="1"/>
          </p:cNvSpPr>
          <p:nvPr>
            <p:ph idx="1"/>
          </p:nvPr>
        </p:nvSpPr>
        <p:spPr>
          <a:xfrm>
            <a:off x="131763" y="802434"/>
            <a:ext cx="11867404" cy="5652342"/>
          </a:xfrm>
        </p:spPr>
        <p:txBody>
          <a:bodyPr/>
          <a:lstStyle/>
          <a:p>
            <a:r>
              <a:rPr lang="en-US" b="1" dirty="0"/>
              <a:t>Visualization Techniques for Virtual Reality (VR)</a:t>
            </a:r>
          </a:p>
          <a:p>
            <a:pPr marL="514350" indent="-514350">
              <a:buFont typeface="+mj-lt"/>
              <a:buAutoNum type="romanUcPeriod"/>
            </a:pPr>
            <a:r>
              <a:rPr lang="en-US" sz="2200" b="1" dirty="0"/>
              <a:t>3D Rendering:</a:t>
            </a:r>
            <a:r>
              <a:rPr lang="en-US" sz="2200" dirty="0"/>
              <a:t> VR relies heavily on 3D rendering techniques to create </a:t>
            </a:r>
            <a:r>
              <a:rPr lang="en-US" sz="2200" dirty="0">
                <a:solidFill>
                  <a:srgbClr val="C00000"/>
                </a:solidFill>
              </a:rPr>
              <a:t>realistic virtual environments</a:t>
            </a:r>
            <a:r>
              <a:rPr lang="en-US" sz="2200" dirty="0"/>
              <a:t>. High-quality 3D rendering ensures that virtual objects and environments appear </a:t>
            </a:r>
            <a:r>
              <a:rPr lang="en-US" sz="2200" dirty="0">
                <a:solidFill>
                  <a:srgbClr val="C00000"/>
                </a:solidFill>
              </a:rPr>
              <a:t>visually appealing </a:t>
            </a:r>
            <a:r>
              <a:rPr lang="en-US" sz="2200" dirty="0"/>
              <a:t>and </a:t>
            </a:r>
            <a:r>
              <a:rPr lang="en-US" sz="2200" dirty="0">
                <a:solidFill>
                  <a:srgbClr val="C00000"/>
                </a:solidFill>
              </a:rPr>
              <a:t>immersive</a:t>
            </a:r>
            <a:r>
              <a:rPr lang="en-US" sz="2200" dirty="0"/>
              <a:t>.</a:t>
            </a:r>
          </a:p>
          <a:p>
            <a:pPr marL="514350" indent="-514350">
              <a:buFont typeface="+mj-lt"/>
              <a:buAutoNum type="romanUcPeriod"/>
            </a:pPr>
            <a:r>
              <a:rPr lang="en-US" sz="2200" b="1" dirty="0"/>
              <a:t>Stereoscopic Rendering: </a:t>
            </a:r>
            <a:r>
              <a:rPr lang="en-US" sz="2200" dirty="0"/>
              <a:t>VR headsets provide separate images for each eye, creating a </a:t>
            </a:r>
            <a:r>
              <a:rPr lang="en-US" sz="2200" dirty="0">
                <a:solidFill>
                  <a:srgbClr val="C00000"/>
                </a:solidFill>
              </a:rPr>
              <a:t>stereoscopic 3D effect</a:t>
            </a:r>
            <a:r>
              <a:rPr lang="en-US" sz="2200" dirty="0"/>
              <a:t>. Stereoscopic rendering enhances </a:t>
            </a:r>
            <a:r>
              <a:rPr lang="en-US" sz="2200" dirty="0">
                <a:solidFill>
                  <a:srgbClr val="C00000"/>
                </a:solidFill>
              </a:rPr>
              <a:t>depth perception </a:t>
            </a:r>
            <a:r>
              <a:rPr lang="en-US" sz="2200" dirty="0"/>
              <a:t>and contributes to a more convincing </a:t>
            </a:r>
            <a:r>
              <a:rPr lang="en-US" sz="2200" dirty="0">
                <a:solidFill>
                  <a:srgbClr val="C00000"/>
                </a:solidFill>
              </a:rPr>
              <a:t>sense of presence</a:t>
            </a:r>
            <a:r>
              <a:rPr lang="en-US" sz="2200" dirty="0"/>
              <a:t>.</a:t>
            </a:r>
          </a:p>
          <a:p>
            <a:pPr marL="514350" indent="-514350">
              <a:buFont typeface="+mj-lt"/>
              <a:buAutoNum type="romanUcPeriod"/>
            </a:pPr>
            <a:r>
              <a:rPr lang="en-US" sz="2200" b="1" dirty="0"/>
              <a:t>Field of View (FOV): </a:t>
            </a:r>
            <a:r>
              <a:rPr lang="en-US" sz="2200" dirty="0"/>
              <a:t>The </a:t>
            </a:r>
            <a:r>
              <a:rPr lang="en-US" sz="2200" dirty="0">
                <a:solidFill>
                  <a:srgbClr val="C00000"/>
                </a:solidFill>
              </a:rPr>
              <a:t>FOV</a:t>
            </a:r>
            <a:r>
              <a:rPr lang="en-US" sz="2200" dirty="0"/>
              <a:t> defines the extent of the </a:t>
            </a:r>
            <a:r>
              <a:rPr lang="en-US" sz="2200" dirty="0">
                <a:solidFill>
                  <a:srgbClr val="C00000"/>
                </a:solidFill>
              </a:rPr>
              <a:t>virtual environment </a:t>
            </a:r>
            <a:r>
              <a:rPr lang="en-US" sz="2200" dirty="0"/>
              <a:t>that a user can see through the </a:t>
            </a:r>
            <a:r>
              <a:rPr lang="en-US" sz="2200" dirty="0">
                <a:solidFill>
                  <a:srgbClr val="C00000"/>
                </a:solidFill>
              </a:rPr>
              <a:t>VR headset</a:t>
            </a:r>
            <a:r>
              <a:rPr lang="en-US" sz="2200" dirty="0"/>
              <a:t>. Expanding the FOV enhances immersion and reduces the perception of a "</a:t>
            </a:r>
            <a:r>
              <a:rPr lang="en-US" sz="2200" dirty="0">
                <a:solidFill>
                  <a:srgbClr val="C00000"/>
                </a:solidFill>
              </a:rPr>
              <a:t>screen-door effect</a:t>
            </a:r>
            <a:r>
              <a:rPr lang="en-US" sz="2200" dirty="0"/>
              <a:t>“.</a:t>
            </a:r>
          </a:p>
          <a:p>
            <a:pPr marL="514350" indent="-514350">
              <a:buFont typeface="+mj-lt"/>
              <a:buAutoNum type="romanUcPeriod"/>
            </a:pPr>
            <a:r>
              <a:rPr lang="en-US" sz="2200" b="1" dirty="0"/>
              <a:t>Texturing and Lighting: </a:t>
            </a:r>
            <a:r>
              <a:rPr lang="en-US" sz="2200" dirty="0"/>
              <a:t>Texturing and lighting techniques are crucial for creating </a:t>
            </a:r>
            <a:r>
              <a:rPr lang="en-US" sz="2200" dirty="0">
                <a:solidFill>
                  <a:srgbClr val="C00000"/>
                </a:solidFill>
              </a:rPr>
              <a:t>visually compelling virtual environments</a:t>
            </a:r>
            <a:r>
              <a:rPr lang="en-US" sz="2200" dirty="0"/>
              <a:t>. Realistic textures and lighting enhance the sense of realism and create a more immersive experience.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9633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FFA2A-EA40-C122-2BEE-12D5E9FEA5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0FE871-B4A5-EBFA-8FEC-1055E2AB4BB4}"/>
              </a:ext>
            </a:extLst>
          </p:cNvPr>
          <p:cNvSpPr>
            <a:spLocks noGrp="1"/>
          </p:cNvSpPr>
          <p:nvPr>
            <p:ph type="title"/>
          </p:nvPr>
        </p:nvSpPr>
        <p:spPr>
          <a:xfrm>
            <a:off x="0" y="1"/>
            <a:ext cx="12192000" cy="711200"/>
          </a:xfrm>
        </p:spPr>
        <p:txBody>
          <a:bodyPr/>
          <a:lstStyle/>
          <a:p>
            <a:r>
              <a:rPr lang="en-US" dirty="0"/>
              <a:t>Visualization techniques</a:t>
            </a:r>
            <a:endParaRPr lang="en-IN" dirty="0"/>
          </a:p>
        </p:txBody>
      </p:sp>
      <p:graphicFrame>
        <p:nvGraphicFramePr>
          <p:cNvPr id="2" name="Content Placeholder 1">
            <a:extLst>
              <a:ext uri="{FF2B5EF4-FFF2-40B4-BE49-F238E27FC236}">
                <a16:creationId xmlns:a16="http://schemas.microsoft.com/office/drawing/2014/main" id="{37916F56-9B27-E52C-EFA1-7CB594219257}"/>
              </a:ext>
            </a:extLst>
          </p:cNvPr>
          <p:cNvGraphicFramePr>
            <a:graphicFrameLocks noGrp="1"/>
          </p:cNvGraphicFramePr>
          <p:nvPr>
            <p:ph idx="1"/>
            <p:extLst>
              <p:ext uri="{D42A27DB-BD31-4B8C-83A1-F6EECF244321}">
                <p14:modId xmlns:p14="http://schemas.microsoft.com/office/powerpoint/2010/main" val="992477351"/>
              </p:ext>
            </p:extLst>
          </p:nvPr>
        </p:nvGraphicFramePr>
        <p:xfrm>
          <a:off x="5105783" y="815052"/>
          <a:ext cx="7010400" cy="4114800"/>
        </p:xfrm>
        <a:graphic>
          <a:graphicData uri="http://schemas.openxmlformats.org/drawingml/2006/table">
            <a:tbl>
              <a:tblPr>
                <a:tableStyleId>{616DA210-FB5B-4158-B5E0-FEB733F419BA}</a:tableStyleId>
              </a:tblPr>
              <a:tblGrid>
                <a:gridCol w="3505200">
                  <a:extLst>
                    <a:ext uri="{9D8B030D-6E8A-4147-A177-3AD203B41FA5}">
                      <a16:colId xmlns:a16="http://schemas.microsoft.com/office/drawing/2014/main" val="3804381849"/>
                    </a:ext>
                  </a:extLst>
                </a:gridCol>
                <a:gridCol w="3505200">
                  <a:extLst>
                    <a:ext uri="{9D8B030D-6E8A-4147-A177-3AD203B41FA5}">
                      <a16:colId xmlns:a16="http://schemas.microsoft.com/office/drawing/2014/main" val="1166684886"/>
                    </a:ext>
                  </a:extLst>
                </a:gridCol>
              </a:tblGrid>
              <a:tr h="0">
                <a:tc>
                  <a:txBody>
                    <a:bodyPr/>
                    <a:lstStyle/>
                    <a:p>
                      <a:pPr>
                        <a:buNone/>
                      </a:pPr>
                      <a:r>
                        <a:rPr lang="en-IN" b="1"/>
                        <a:t>Virtual Reality (VR)</a:t>
                      </a:r>
                      <a:endParaRPr lang="en-IN"/>
                    </a:p>
                  </a:txBody>
                  <a:tcPr anchor="ctr"/>
                </a:tc>
                <a:tc>
                  <a:txBody>
                    <a:bodyPr/>
                    <a:lstStyle/>
                    <a:p>
                      <a:pPr>
                        <a:buNone/>
                      </a:pPr>
                      <a:r>
                        <a:rPr lang="en-IN" b="1" dirty="0"/>
                        <a:t>Augmented Reality (AR)</a:t>
                      </a:r>
                      <a:endParaRPr lang="en-IN" dirty="0"/>
                    </a:p>
                  </a:txBody>
                  <a:tcPr anchor="ctr"/>
                </a:tc>
                <a:extLst>
                  <a:ext uri="{0D108BD9-81ED-4DB2-BD59-A6C34878D82A}">
                    <a16:rowId xmlns:a16="http://schemas.microsoft.com/office/drawing/2014/main" val="569913517"/>
                  </a:ext>
                </a:extLst>
              </a:tr>
              <a:tr h="0">
                <a:tc>
                  <a:txBody>
                    <a:bodyPr/>
                    <a:lstStyle/>
                    <a:p>
                      <a:pPr>
                        <a:buNone/>
                      </a:pPr>
                      <a:r>
                        <a:rPr lang="en-US"/>
                        <a:t>Uses </a:t>
                      </a:r>
                      <a:r>
                        <a:rPr lang="en-US" b="1"/>
                        <a:t>3D rendering</a:t>
                      </a:r>
                      <a:r>
                        <a:rPr lang="en-US"/>
                        <a:t> to create fully virtual environments.</a:t>
                      </a:r>
                    </a:p>
                  </a:txBody>
                  <a:tcPr anchor="ctr"/>
                </a:tc>
                <a:tc>
                  <a:txBody>
                    <a:bodyPr/>
                    <a:lstStyle/>
                    <a:p>
                      <a:pPr>
                        <a:buNone/>
                      </a:pPr>
                      <a:r>
                        <a:rPr lang="en-US" dirty="0"/>
                        <a:t>Uses </a:t>
                      </a:r>
                      <a:r>
                        <a:rPr lang="en-US" b="1" dirty="0"/>
                        <a:t>markers</a:t>
                      </a:r>
                      <a:r>
                        <a:rPr lang="en-US" dirty="0"/>
                        <a:t> (images/objects) to trigger virtual overlays.</a:t>
                      </a:r>
                    </a:p>
                  </a:txBody>
                  <a:tcPr anchor="ctr"/>
                </a:tc>
                <a:extLst>
                  <a:ext uri="{0D108BD9-81ED-4DB2-BD59-A6C34878D82A}">
                    <a16:rowId xmlns:a16="http://schemas.microsoft.com/office/drawing/2014/main" val="2380336211"/>
                  </a:ext>
                </a:extLst>
              </a:tr>
              <a:tr h="0">
                <a:tc>
                  <a:txBody>
                    <a:bodyPr/>
                    <a:lstStyle/>
                    <a:p>
                      <a:pPr>
                        <a:buNone/>
                      </a:pPr>
                      <a:r>
                        <a:rPr lang="en-US" dirty="0"/>
                        <a:t>Shows separate images to each eye for </a:t>
                      </a:r>
                      <a:r>
                        <a:rPr lang="en-US" b="1" dirty="0"/>
                        <a:t>depth perception</a:t>
                      </a:r>
                      <a:r>
                        <a:rPr lang="en-US" dirty="0"/>
                        <a:t> and immersion.</a:t>
                      </a:r>
                    </a:p>
                  </a:txBody>
                  <a:tcPr anchor="ctr"/>
                </a:tc>
                <a:tc>
                  <a:txBody>
                    <a:bodyPr/>
                    <a:lstStyle/>
                    <a:p>
                      <a:pPr>
                        <a:buNone/>
                      </a:pPr>
                      <a:r>
                        <a:rPr lang="en-US"/>
                        <a:t>Uses </a:t>
                      </a:r>
                      <a:r>
                        <a:rPr lang="en-US" b="1"/>
                        <a:t>SLAM (marker-less)</a:t>
                      </a:r>
                      <a:r>
                        <a:rPr lang="en-US"/>
                        <a:t> to detect and track surroundings without markers.</a:t>
                      </a:r>
                    </a:p>
                  </a:txBody>
                  <a:tcPr anchor="ctr"/>
                </a:tc>
                <a:extLst>
                  <a:ext uri="{0D108BD9-81ED-4DB2-BD59-A6C34878D82A}">
                    <a16:rowId xmlns:a16="http://schemas.microsoft.com/office/drawing/2014/main" val="4170570005"/>
                  </a:ext>
                </a:extLst>
              </a:tr>
              <a:tr h="0">
                <a:tc>
                  <a:txBody>
                    <a:bodyPr/>
                    <a:lstStyle/>
                    <a:p>
                      <a:pPr>
                        <a:buNone/>
                      </a:pPr>
                      <a:r>
                        <a:rPr lang="en-US"/>
                        <a:t>A wide </a:t>
                      </a:r>
                      <a:r>
                        <a:rPr lang="en-US" b="1"/>
                        <a:t>FOV</a:t>
                      </a:r>
                      <a:r>
                        <a:rPr lang="en-US"/>
                        <a:t> makes the user feel “inside” the virtual world.</a:t>
                      </a:r>
                    </a:p>
                  </a:txBody>
                  <a:tcPr anchor="ctr"/>
                </a:tc>
                <a:tc>
                  <a:txBody>
                    <a:bodyPr/>
                    <a:lstStyle/>
                    <a:p>
                      <a:pPr>
                        <a:buNone/>
                      </a:pPr>
                      <a:r>
                        <a:rPr lang="en-US" b="1"/>
                        <a:t>Projection-based AR</a:t>
                      </a:r>
                      <a:r>
                        <a:rPr lang="en-US"/>
                        <a:t> projects digital content directly onto real surfaces.</a:t>
                      </a:r>
                    </a:p>
                  </a:txBody>
                  <a:tcPr anchor="ctr"/>
                </a:tc>
                <a:extLst>
                  <a:ext uri="{0D108BD9-81ED-4DB2-BD59-A6C34878D82A}">
                    <a16:rowId xmlns:a16="http://schemas.microsoft.com/office/drawing/2014/main" val="1549450405"/>
                  </a:ext>
                </a:extLst>
              </a:tr>
              <a:tr h="0">
                <a:tc>
                  <a:txBody>
                    <a:bodyPr/>
                    <a:lstStyle/>
                    <a:p>
                      <a:pPr>
                        <a:buNone/>
                      </a:pPr>
                      <a:r>
                        <a:rPr lang="en-US"/>
                        <a:t>Realistic </a:t>
                      </a:r>
                      <a:r>
                        <a:rPr lang="en-US" b="1"/>
                        <a:t>textures and lighting</a:t>
                      </a:r>
                      <a:r>
                        <a:rPr lang="en-US"/>
                        <a:t> make VR scenes look natural and immersive.</a:t>
                      </a:r>
                    </a:p>
                  </a:txBody>
                  <a:tcPr anchor="ctr"/>
                </a:tc>
                <a:tc>
                  <a:txBody>
                    <a:bodyPr/>
                    <a:lstStyle/>
                    <a:p>
                      <a:pPr>
                        <a:buNone/>
                      </a:pPr>
                      <a:r>
                        <a:rPr lang="en-US" b="1"/>
                        <a:t>Spatial mapping</a:t>
                      </a:r>
                      <a:r>
                        <a:rPr lang="en-US"/>
                        <a:t> creates a 3D map of the real world so virtual objects align properly.</a:t>
                      </a:r>
                    </a:p>
                  </a:txBody>
                  <a:tcPr anchor="ctr"/>
                </a:tc>
                <a:extLst>
                  <a:ext uri="{0D108BD9-81ED-4DB2-BD59-A6C34878D82A}">
                    <a16:rowId xmlns:a16="http://schemas.microsoft.com/office/drawing/2014/main" val="237602407"/>
                  </a:ext>
                </a:extLst>
              </a:tr>
              <a:tr h="0">
                <a:tc>
                  <a:txBody>
                    <a:bodyPr/>
                    <a:lstStyle/>
                    <a:p>
                      <a:pPr>
                        <a:buNone/>
                      </a:pPr>
                      <a:r>
                        <a:rPr lang="en-US" dirty="0"/>
                        <a:t>To build a </a:t>
                      </a:r>
                      <a:r>
                        <a:rPr lang="en-US" b="1" dirty="0"/>
                        <a:t>completely virtual world</a:t>
                      </a:r>
                      <a:r>
                        <a:rPr lang="en-US" dirty="0"/>
                        <a:t> that feels real.</a:t>
                      </a:r>
                    </a:p>
                  </a:txBody>
                  <a:tcPr anchor="ctr"/>
                </a:tc>
                <a:tc>
                  <a:txBody>
                    <a:bodyPr/>
                    <a:lstStyle/>
                    <a:p>
                      <a:pPr>
                        <a:buNone/>
                      </a:pPr>
                      <a:r>
                        <a:rPr lang="en-US" dirty="0"/>
                        <a:t>To </a:t>
                      </a:r>
                      <a:r>
                        <a:rPr lang="en-US" b="1" dirty="0"/>
                        <a:t>blend virtual objects</a:t>
                      </a:r>
                      <a:r>
                        <a:rPr lang="en-US" dirty="0"/>
                        <a:t> naturally into the real world.</a:t>
                      </a:r>
                    </a:p>
                  </a:txBody>
                  <a:tcPr anchor="ctr"/>
                </a:tc>
                <a:extLst>
                  <a:ext uri="{0D108BD9-81ED-4DB2-BD59-A6C34878D82A}">
                    <a16:rowId xmlns:a16="http://schemas.microsoft.com/office/drawing/2014/main" val="2821408721"/>
                  </a:ext>
                </a:extLst>
              </a:tr>
            </a:tbl>
          </a:graphicData>
        </a:graphic>
      </p:graphicFrame>
      <p:pic>
        <p:nvPicPr>
          <p:cNvPr id="1026" name="Picture 2" descr="Generated image">
            <a:extLst>
              <a:ext uri="{FF2B5EF4-FFF2-40B4-BE49-F238E27FC236}">
                <a16:creationId xmlns:a16="http://schemas.microsoft.com/office/drawing/2014/main" id="{75405F04-F72B-73CA-A78F-067665775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7" y="711201"/>
            <a:ext cx="4965114" cy="592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17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Basics of AR/VR</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3536884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EE66E-8A01-254D-4672-F6271BC84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0918D-A2FD-98FE-D033-B00170779C30}"/>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Enhancing interactivity in AR-VR environments</a:t>
            </a:r>
          </a:p>
        </p:txBody>
      </p:sp>
      <p:sp>
        <p:nvSpPr>
          <p:cNvPr id="3" name="Text Placeholder 2">
            <a:extLst>
              <a:ext uri="{FF2B5EF4-FFF2-40B4-BE49-F238E27FC236}">
                <a16:creationId xmlns:a16="http://schemas.microsoft.com/office/drawing/2014/main" id="{852FE77A-9FA0-CCF1-0B67-6313F63BBFFC}"/>
              </a:ext>
            </a:extLst>
          </p:cNvPr>
          <p:cNvSpPr>
            <a:spLocks noGrp="1"/>
          </p:cNvSpPr>
          <p:nvPr>
            <p:ph type="body" idx="1"/>
          </p:nvPr>
        </p:nvSpPr>
        <p:spPr/>
        <p:txBody>
          <a:bodyPr/>
          <a:lstStyle/>
          <a:p>
            <a:r>
              <a:rPr lang="en-US" dirty="0"/>
              <a:t>Section - 6</a:t>
            </a:r>
          </a:p>
        </p:txBody>
      </p:sp>
    </p:spTree>
    <p:extLst>
      <p:ext uri="{BB962C8B-B14F-4D97-AF65-F5344CB8AC3E}">
        <p14:creationId xmlns:p14="http://schemas.microsoft.com/office/powerpoint/2010/main" val="595152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1D16B-F3FC-304C-7703-842056D13F6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551D34-8C20-8458-394C-880F025C7E37}"/>
              </a:ext>
            </a:extLst>
          </p:cNvPr>
          <p:cNvSpPr>
            <a:spLocks noGrp="1"/>
          </p:cNvSpPr>
          <p:nvPr>
            <p:ph type="title"/>
          </p:nvPr>
        </p:nvSpPr>
        <p:spPr>
          <a:xfrm>
            <a:off x="0" y="1"/>
            <a:ext cx="12192000" cy="711200"/>
          </a:xfrm>
        </p:spPr>
        <p:txBody>
          <a:bodyPr/>
          <a:lstStyle/>
          <a:p>
            <a:r>
              <a:rPr lang="en-US" dirty="0"/>
              <a:t>Enhancing interactivity in AR-VR environments</a:t>
            </a:r>
            <a:endParaRPr lang="en-IN" dirty="0"/>
          </a:p>
        </p:txBody>
      </p:sp>
      <p:sp>
        <p:nvSpPr>
          <p:cNvPr id="5" name="Content Placeholder 4">
            <a:extLst>
              <a:ext uri="{FF2B5EF4-FFF2-40B4-BE49-F238E27FC236}">
                <a16:creationId xmlns:a16="http://schemas.microsoft.com/office/drawing/2014/main" id="{376344F8-904D-664C-37A9-F1BE3BCDB012}"/>
              </a:ext>
            </a:extLst>
          </p:cNvPr>
          <p:cNvSpPr>
            <a:spLocks noGrp="1"/>
          </p:cNvSpPr>
          <p:nvPr>
            <p:ph idx="1"/>
          </p:nvPr>
        </p:nvSpPr>
        <p:spPr>
          <a:xfrm>
            <a:off x="131763" y="863600"/>
            <a:ext cx="11867404" cy="5591175"/>
          </a:xfrm>
        </p:spPr>
        <p:txBody>
          <a:bodyPr/>
          <a:lstStyle/>
          <a:p>
            <a:r>
              <a:rPr lang="en-US" dirty="0"/>
              <a:t>Enhancing interactivity in AR-VR environments is crucial for creating more engaging and immersive user experiences. Here are some techniques and strategies to improve interactivity in AR-VR environments:</a:t>
            </a:r>
          </a:p>
          <a:p>
            <a:pPr marL="457200" indent="-457200">
              <a:buFont typeface="+mj-lt"/>
              <a:buAutoNum type="arabicParenR"/>
            </a:pPr>
            <a:r>
              <a:rPr lang="en-US" b="1" dirty="0"/>
              <a:t>Natural User Interfaces (NUIs): </a:t>
            </a:r>
            <a:r>
              <a:rPr lang="en-US" dirty="0"/>
              <a:t>Implement </a:t>
            </a:r>
            <a:r>
              <a:rPr lang="en-US" dirty="0">
                <a:solidFill>
                  <a:srgbClr val="C00000"/>
                </a:solidFill>
              </a:rPr>
              <a:t>intuitive</a:t>
            </a:r>
            <a:r>
              <a:rPr lang="en-US" dirty="0"/>
              <a:t> and </a:t>
            </a:r>
            <a:r>
              <a:rPr lang="en-US" dirty="0">
                <a:solidFill>
                  <a:srgbClr val="C00000"/>
                </a:solidFill>
              </a:rPr>
              <a:t>natural user interfaces </a:t>
            </a:r>
            <a:r>
              <a:rPr lang="en-US" dirty="0"/>
              <a:t>that allow users to interact with AR-VR environments using familiar </a:t>
            </a:r>
            <a:r>
              <a:rPr lang="en-US" dirty="0">
                <a:solidFill>
                  <a:srgbClr val="C00000"/>
                </a:solidFill>
              </a:rPr>
              <a:t>gestures</a:t>
            </a:r>
            <a:r>
              <a:rPr lang="en-US" dirty="0"/>
              <a:t>, </a:t>
            </a:r>
            <a:r>
              <a:rPr lang="en-US" dirty="0">
                <a:solidFill>
                  <a:srgbClr val="C00000"/>
                </a:solidFill>
              </a:rPr>
              <a:t>voice commands</a:t>
            </a:r>
            <a:r>
              <a:rPr lang="en-US" dirty="0"/>
              <a:t>, or other </a:t>
            </a:r>
            <a:r>
              <a:rPr lang="en-US" dirty="0">
                <a:solidFill>
                  <a:srgbClr val="C00000"/>
                </a:solidFill>
              </a:rPr>
              <a:t>natural movements</a:t>
            </a:r>
            <a:r>
              <a:rPr lang="en-US" dirty="0"/>
              <a:t>. NUIs make the interaction more </a:t>
            </a:r>
            <a:r>
              <a:rPr lang="en-US" dirty="0">
                <a:solidFill>
                  <a:srgbClr val="C00000"/>
                </a:solidFill>
              </a:rPr>
              <a:t>intuitive</a:t>
            </a:r>
            <a:r>
              <a:rPr lang="en-US" dirty="0"/>
              <a:t> and reduce the </a:t>
            </a:r>
            <a:r>
              <a:rPr lang="en-US" dirty="0">
                <a:solidFill>
                  <a:srgbClr val="C00000"/>
                </a:solidFill>
              </a:rPr>
              <a:t>learning curve </a:t>
            </a:r>
            <a:r>
              <a:rPr lang="en-US" dirty="0"/>
              <a:t>for users.</a:t>
            </a:r>
          </a:p>
          <a:p>
            <a:pPr marL="457200" indent="-457200">
              <a:buFont typeface="+mj-lt"/>
              <a:buAutoNum type="arabicParenR"/>
            </a:pPr>
            <a:r>
              <a:rPr lang="en-US" b="1" dirty="0"/>
              <a:t>Hand and Gesture Tracking: </a:t>
            </a:r>
            <a:r>
              <a:rPr lang="en-US" dirty="0"/>
              <a:t>Enable accurate </a:t>
            </a:r>
            <a:r>
              <a:rPr lang="en-US" dirty="0">
                <a:solidFill>
                  <a:srgbClr val="C00000"/>
                </a:solidFill>
              </a:rPr>
              <a:t>hand</a:t>
            </a:r>
            <a:r>
              <a:rPr lang="en-US" dirty="0"/>
              <a:t> and </a:t>
            </a:r>
            <a:r>
              <a:rPr lang="en-US" dirty="0">
                <a:solidFill>
                  <a:srgbClr val="C00000"/>
                </a:solidFill>
              </a:rPr>
              <a:t>gesture tracking </a:t>
            </a:r>
            <a:r>
              <a:rPr lang="en-US" dirty="0"/>
              <a:t>to allow users to interact with </a:t>
            </a:r>
            <a:r>
              <a:rPr lang="en-US" dirty="0">
                <a:solidFill>
                  <a:srgbClr val="C00000"/>
                </a:solidFill>
              </a:rPr>
              <a:t>virtual objects </a:t>
            </a:r>
            <a:r>
              <a:rPr lang="en-US" dirty="0"/>
              <a:t>in a more </a:t>
            </a:r>
            <a:r>
              <a:rPr lang="en-US" dirty="0">
                <a:solidFill>
                  <a:srgbClr val="C00000"/>
                </a:solidFill>
              </a:rPr>
              <a:t>tactile</a:t>
            </a:r>
            <a:r>
              <a:rPr lang="en-US" dirty="0"/>
              <a:t> and </a:t>
            </a:r>
            <a:r>
              <a:rPr lang="en-US" dirty="0">
                <a:solidFill>
                  <a:srgbClr val="C00000"/>
                </a:solidFill>
              </a:rPr>
              <a:t>realistic</a:t>
            </a:r>
            <a:r>
              <a:rPr lang="en-US" dirty="0"/>
              <a:t> manner. This can include </a:t>
            </a:r>
            <a:r>
              <a:rPr lang="en-US" dirty="0">
                <a:solidFill>
                  <a:srgbClr val="C00000"/>
                </a:solidFill>
              </a:rPr>
              <a:t>grabbing</a:t>
            </a:r>
            <a:r>
              <a:rPr lang="en-US" dirty="0"/>
              <a:t>, </a:t>
            </a:r>
            <a:r>
              <a:rPr lang="en-US" dirty="0">
                <a:solidFill>
                  <a:srgbClr val="C00000"/>
                </a:solidFill>
              </a:rPr>
              <a:t>dragging</a:t>
            </a:r>
            <a:r>
              <a:rPr lang="en-US" dirty="0"/>
              <a:t>, </a:t>
            </a:r>
            <a:r>
              <a:rPr lang="en-US" dirty="0">
                <a:solidFill>
                  <a:srgbClr val="C00000"/>
                </a:solidFill>
              </a:rPr>
              <a:t>rotating</a:t>
            </a:r>
            <a:r>
              <a:rPr lang="en-US" dirty="0"/>
              <a:t>, and </a:t>
            </a:r>
            <a:r>
              <a:rPr lang="en-US" dirty="0">
                <a:solidFill>
                  <a:srgbClr val="C00000"/>
                </a:solidFill>
              </a:rPr>
              <a:t>resizing </a:t>
            </a:r>
            <a:r>
              <a:rPr lang="en-US" dirty="0"/>
              <a:t>virtual content with their hands.</a:t>
            </a:r>
          </a:p>
          <a:p>
            <a:pPr marL="457200" indent="-457200">
              <a:buFont typeface="+mj-lt"/>
              <a:buAutoNum type="arabicParenR"/>
            </a:pPr>
            <a:r>
              <a:rPr lang="en-US" b="1" dirty="0"/>
              <a:t>Spatial Interaction: </a:t>
            </a:r>
            <a:r>
              <a:rPr lang="en-US" dirty="0"/>
              <a:t>Design AR-VR environments that respond to </a:t>
            </a:r>
            <a:r>
              <a:rPr lang="en-US" dirty="0">
                <a:solidFill>
                  <a:srgbClr val="C00000"/>
                </a:solidFill>
              </a:rPr>
              <a:t>users' physical movements </a:t>
            </a:r>
            <a:r>
              <a:rPr lang="en-US" dirty="0"/>
              <a:t>and </a:t>
            </a:r>
            <a:r>
              <a:rPr lang="en-US" dirty="0">
                <a:solidFill>
                  <a:srgbClr val="C00000"/>
                </a:solidFill>
              </a:rPr>
              <a:t>positions</a:t>
            </a:r>
            <a:r>
              <a:rPr lang="en-US" dirty="0"/>
              <a:t>. Users can move closer to or farther away from virtual objects, lean in to inspect details, or walk around them to explore from different angles.</a:t>
            </a:r>
          </a:p>
        </p:txBody>
      </p:sp>
    </p:spTree>
    <p:extLst>
      <p:ext uri="{BB962C8B-B14F-4D97-AF65-F5344CB8AC3E}">
        <p14:creationId xmlns:p14="http://schemas.microsoft.com/office/powerpoint/2010/main" val="353150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96174-E276-E197-21D7-5D81D79767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DB1E89-2ADC-1D8D-BF01-55E365F24D3B}"/>
              </a:ext>
            </a:extLst>
          </p:cNvPr>
          <p:cNvSpPr>
            <a:spLocks noGrp="1"/>
          </p:cNvSpPr>
          <p:nvPr>
            <p:ph type="title"/>
          </p:nvPr>
        </p:nvSpPr>
        <p:spPr>
          <a:xfrm>
            <a:off x="0" y="1"/>
            <a:ext cx="12192000" cy="711200"/>
          </a:xfrm>
        </p:spPr>
        <p:txBody>
          <a:bodyPr/>
          <a:lstStyle/>
          <a:p>
            <a:r>
              <a:rPr lang="en-US" dirty="0"/>
              <a:t>Enhancing interactivity in AR-VR environments</a:t>
            </a:r>
            <a:endParaRPr lang="en-IN" dirty="0"/>
          </a:p>
        </p:txBody>
      </p:sp>
      <p:sp>
        <p:nvSpPr>
          <p:cNvPr id="5" name="Content Placeholder 4">
            <a:extLst>
              <a:ext uri="{FF2B5EF4-FFF2-40B4-BE49-F238E27FC236}">
                <a16:creationId xmlns:a16="http://schemas.microsoft.com/office/drawing/2014/main" id="{A952C5B2-3649-9E8C-A065-4E126E24D7D6}"/>
              </a:ext>
            </a:extLst>
          </p:cNvPr>
          <p:cNvSpPr>
            <a:spLocks noGrp="1"/>
          </p:cNvSpPr>
          <p:nvPr>
            <p:ph idx="1"/>
          </p:nvPr>
        </p:nvSpPr>
        <p:spPr>
          <a:xfrm>
            <a:off x="131763" y="863600"/>
            <a:ext cx="11867404" cy="5591175"/>
          </a:xfrm>
        </p:spPr>
        <p:txBody>
          <a:bodyPr/>
          <a:lstStyle/>
          <a:p>
            <a:pPr marL="457200" indent="-457200">
              <a:buFont typeface="+mj-lt"/>
              <a:buAutoNum type="arabicParenR" startAt="4"/>
            </a:pPr>
            <a:r>
              <a:rPr lang="en-US" b="1" dirty="0"/>
              <a:t>Object Interaction: </a:t>
            </a:r>
            <a:r>
              <a:rPr lang="en-US" dirty="0"/>
              <a:t>Allow users to interact with virtual objects by </a:t>
            </a:r>
            <a:r>
              <a:rPr lang="en-US" dirty="0">
                <a:solidFill>
                  <a:srgbClr val="C00000"/>
                </a:solidFill>
              </a:rPr>
              <a:t>touching</a:t>
            </a:r>
            <a:r>
              <a:rPr lang="en-US" dirty="0"/>
              <a:t>, </a:t>
            </a:r>
            <a:r>
              <a:rPr lang="en-US" dirty="0">
                <a:solidFill>
                  <a:srgbClr val="C00000"/>
                </a:solidFill>
              </a:rPr>
              <a:t>manipulating</a:t>
            </a:r>
            <a:r>
              <a:rPr lang="en-US" dirty="0"/>
              <a:t>, or even </a:t>
            </a:r>
            <a:r>
              <a:rPr lang="en-US" dirty="0">
                <a:solidFill>
                  <a:srgbClr val="C00000"/>
                </a:solidFill>
              </a:rPr>
              <a:t>assembling </a:t>
            </a:r>
            <a:r>
              <a:rPr lang="en-US" dirty="0"/>
              <a:t>them. Users can pick up, rotate, and move virtual objects as if they were interacting with physical objects.</a:t>
            </a:r>
          </a:p>
          <a:p>
            <a:pPr marL="457200" indent="-457200">
              <a:buFont typeface="+mj-lt"/>
              <a:buAutoNum type="arabicParenR" startAt="4"/>
            </a:pPr>
            <a:r>
              <a:rPr lang="en-US" b="1" dirty="0"/>
              <a:t>Haptic Feedback: </a:t>
            </a:r>
            <a:r>
              <a:rPr lang="en-US" dirty="0"/>
              <a:t>Integrate haptic feedback into AR-VR experiences to provide users with a </a:t>
            </a:r>
            <a:r>
              <a:rPr lang="en-US" dirty="0">
                <a:solidFill>
                  <a:srgbClr val="C00000"/>
                </a:solidFill>
              </a:rPr>
              <a:t>sense of touch </a:t>
            </a:r>
            <a:r>
              <a:rPr lang="en-US" dirty="0"/>
              <a:t>and </a:t>
            </a:r>
            <a:r>
              <a:rPr lang="en-US" dirty="0">
                <a:solidFill>
                  <a:srgbClr val="C00000"/>
                </a:solidFill>
              </a:rPr>
              <a:t>tactile feedback </a:t>
            </a:r>
            <a:r>
              <a:rPr lang="en-US" dirty="0"/>
              <a:t>when interacting with virtual objects. Haptic feedback enhances the feeling of </a:t>
            </a:r>
            <a:r>
              <a:rPr lang="en-US" dirty="0">
                <a:solidFill>
                  <a:srgbClr val="C00000"/>
                </a:solidFill>
              </a:rPr>
              <a:t>presence</a:t>
            </a:r>
            <a:r>
              <a:rPr lang="en-US" dirty="0"/>
              <a:t> and </a:t>
            </a:r>
            <a:r>
              <a:rPr lang="en-US" dirty="0">
                <a:solidFill>
                  <a:srgbClr val="C00000"/>
                </a:solidFill>
              </a:rPr>
              <a:t>realism</a:t>
            </a:r>
            <a:r>
              <a:rPr lang="en-US" dirty="0"/>
              <a:t>.</a:t>
            </a:r>
          </a:p>
          <a:p>
            <a:pPr marL="457200" indent="-457200">
              <a:buFont typeface="+mj-lt"/>
              <a:buAutoNum type="arabicParenR" startAt="4"/>
            </a:pPr>
            <a:r>
              <a:rPr lang="en-US" b="1" dirty="0"/>
              <a:t>Multi-User Interaction: </a:t>
            </a:r>
            <a:r>
              <a:rPr lang="en-US" dirty="0"/>
              <a:t>Enable </a:t>
            </a:r>
            <a:r>
              <a:rPr lang="en-US" dirty="0">
                <a:solidFill>
                  <a:srgbClr val="C00000"/>
                </a:solidFill>
              </a:rPr>
              <a:t>collaborative experiences </a:t>
            </a:r>
            <a:r>
              <a:rPr lang="en-US" dirty="0"/>
              <a:t>where </a:t>
            </a:r>
            <a:r>
              <a:rPr lang="en-US" dirty="0">
                <a:solidFill>
                  <a:srgbClr val="C00000"/>
                </a:solidFill>
              </a:rPr>
              <a:t>multiple users </a:t>
            </a:r>
            <a:r>
              <a:rPr lang="en-US" dirty="0"/>
              <a:t>can interact with the same AR-VR environment simultaneously. This fosters social engagement and cooperation, making the experience more </a:t>
            </a:r>
            <a:r>
              <a:rPr lang="en-US" dirty="0">
                <a:solidFill>
                  <a:srgbClr val="C00000"/>
                </a:solidFill>
              </a:rPr>
              <a:t>interactive</a:t>
            </a:r>
            <a:r>
              <a:rPr lang="en-US" dirty="0"/>
              <a:t> and </a:t>
            </a:r>
            <a:r>
              <a:rPr lang="en-US" dirty="0">
                <a:solidFill>
                  <a:srgbClr val="C00000"/>
                </a:solidFill>
              </a:rPr>
              <a:t>enjoyable</a:t>
            </a:r>
            <a:r>
              <a:rPr lang="en-US" dirty="0"/>
              <a:t>.</a:t>
            </a:r>
          </a:p>
          <a:p>
            <a:pPr marL="457200" indent="-457200">
              <a:buFont typeface="+mj-lt"/>
              <a:buAutoNum type="arabicParenR" startAt="4"/>
            </a:pPr>
            <a:r>
              <a:rPr lang="en-US" b="1" dirty="0"/>
              <a:t>User-Created Content: </a:t>
            </a:r>
            <a:r>
              <a:rPr lang="en-US" dirty="0"/>
              <a:t>Allow users to </a:t>
            </a:r>
            <a:r>
              <a:rPr lang="en-US" dirty="0">
                <a:solidFill>
                  <a:srgbClr val="C00000"/>
                </a:solidFill>
              </a:rPr>
              <a:t>create</a:t>
            </a:r>
            <a:r>
              <a:rPr lang="en-US" dirty="0"/>
              <a:t> and </a:t>
            </a:r>
            <a:r>
              <a:rPr lang="en-US" dirty="0">
                <a:solidFill>
                  <a:srgbClr val="C00000"/>
                </a:solidFill>
              </a:rPr>
              <a:t>customize virtual content </a:t>
            </a:r>
            <a:r>
              <a:rPr lang="en-US" dirty="0"/>
              <a:t>within the AR-VR environment. Providing tools for </a:t>
            </a:r>
            <a:r>
              <a:rPr lang="en-US" dirty="0">
                <a:solidFill>
                  <a:srgbClr val="C00000"/>
                </a:solidFill>
              </a:rPr>
              <a:t>content creation </a:t>
            </a:r>
            <a:r>
              <a:rPr lang="en-US" dirty="0"/>
              <a:t>and </a:t>
            </a:r>
            <a:r>
              <a:rPr lang="en-US" dirty="0">
                <a:solidFill>
                  <a:srgbClr val="C00000"/>
                </a:solidFill>
              </a:rPr>
              <a:t>personalization</a:t>
            </a:r>
            <a:r>
              <a:rPr lang="en-US" dirty="0"/>
              <a:t> empowers users and increases engagement.</a:t>
            </a:r>
          </a:p>
        </p:txBody>
      </p:sp>
    </p:spTree>
    <p:extLst>
      <p:ext uri="{BB962C8B-B14F-4D97-AF65-F5344CB8AC3E}">
        <p14:creationId xmlns:p14="http://schemas.microsoft.com/office/powerpoint/2010/main" val="140229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8F288-3A06-726B-7087-2CCB7F6703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743E61-E8F4-B98E-4BB1-607EFDFF0480}"/>
              </a:ext>
            </a:extLst>
          </p:cNvPr>
          <p:cNvSpPr>
            <a:spLocks noGrp="1"/>
          </p:cNvSpPr>
          <p:nvPr>
            <p:ph type="title"/>
          </p:nvPr>
        </p:nvSpPr>
        <p:spPr>
          <a:xfrm>
            <a:off x="0" y="1"/>
            <a:ext cx="12192000" cy="711200"/>
          </a:xfrm>
        </p:spPr>
        <p:txBody>
          <a:bodyPr/>
          <a:lstStyle/>
          <a:p>
            <a:r>
              <a:rPr lang="en-US" dirty="0"/>
              <a:t>Enhancing interactivity in AR-VR environments</a:t>
            </a:r>
            <a:endParaRPr lang="en-IN" dirty="0"/>
          </a:p>
        </p:txBody>
      </p:sp>
      <p:sp>
        <p:nvSpPr>
          <p:cNvPr id="5" name="Content Placeholder 4">
            <a:extLst>
              <a:ext uri="{FF2B5EF4-FFF2-40B4-BE49-F238E27FC236}">
                <a16:creationId xmlns:a16="http://schemas.microsoft.com/office/drawing/2014/main" id="{E6F97F63-7CF0-BDD5-13F8-C88CC998C92F}"/>
              </a:ext>
            </a:extLst>
          </p:cNvPr>
          <p:cNvSpPr>
            <a:spLocks noGrp="1"/>
          </p:cNvSpPr>
          <p:nvPr>
            <p:ph idx="1"/>
          </p:nvPr>
        </p:nvSpPr>
        <p:spPr>
          <a:xfrm>
            <a:off x="131763" y="863600"/>
            <a:ext cx="11867404" cy="5591175"/>
          </a:xfrm>
        </p:spPr>
        <p:txBody>
          <a:bodyPr/>
          <a:lstStyle/>
          <a:p>
            <a:pPr marL="457200" indent="-457200">
              <a:buFont typeface="+mj-lt"/>
              <a:buAutoNum type="arabicParenR" startAt="8"/>
            </a:pPr>
            <a:r>
              <a:rPr lang="en-US" b="1" dirty="0"/>
              <a:t>Interactive Storytelling: </a:t>
            </a:r>
            <a:r>
              <a:rPr lang="en-US" dirty="0"/>
              <a:t>Design </a:t>
            </a:r>
            <a:r>
              <a:rPr lang="en-US" dirty="0">
                <a:solidFill>
                  <a:srgbClr val="C00000"/>
                </a:solidFill>
              </a:rPr>
              <a:t>narratives</a:t>
            </a:r>
            <a:r>
              <a:rPr lang="en-US" dirty="0"/>
              <a:t> and </a:t>
            </a:r>
            <a:r>
              <a:rPr lang="en-US" dirty="0">
                <a:solidFill>
                  <a:srgbClr val="C00000"/>
                </a:solidFill>
              </a:rPr>
              <a:t>experiences</a:t>
            </a:r>
            <a:r>
              <a:rPr lang="en-US" dirty="0"/>
              <a:t> that respond to </a:t>
            </a:r>
            <a:r>
              <a:rPr lang="en-US" dirty="0">
                <a:solidFill>
                  <a:srgbClr val="C00000"/>
                </a:solidFill>
              </a:rPr>
              <a:t>user interactions</a:t>
            </a:r>
            <a:r>
              <a:rPr lang="en-US" dirty="0"/>
              <a:t>, giving users a sense of agency and influence over the AR-VR environment's outcome.</a:t>
            </a:r>
          </a:p>
          <a:p>
            <a:pPr marL="457200" indent="-457200">
              <a:buFont typeface="+mj-lt"/>
              <a:buAutoNum type="arabicParenR" startAt="8"/>
            </a:pPr>
            <a:r>
              <a:rPr lang="en-US" b="1" dirty="0"/>
              <a:t>Real-time Feedback: </a:t>
            </a:r>
            <a:r>
              <a:rPr lang="en-US" dirty="0"/>
              <a:t>Provide </a:t>
            </a:r>
            <a:r>
              <a:rPr lang="en-US" dirty="0">
                <a:solidFill>
                  <a:srgbClr val="C00000"/>
                </a:solidFill>
              </a:rPr>
              <a:t>immediate</a:t>
            </a:r>
            <a:r>
              <a:rPr lang="en-US" dirty="0"/>
              <a:t> and </a:t>
            </a:r>
            <a:r>
              <a:rPr lang="en-US" dirty="0">
                <a:solidFill>
                  <a:srgbClr val="C00000"/>
                </a:solidFill>
              </a:rPr>
              <a:t>meaningful feedback </a:t>
            </a:r>
            <a:r>
              <a:rPr lang="en-US" dirty="0"/>
              <a:t>to users' interactions. This feedback can be visual, auditory, or haptic, reinforcing the sense of presence and responsiveness within the environment.</a:t>
            </a:r>
          </a:p>
          <a:p>
            <a:pPr marL="457200" indent="-457200">
              <a:buFont typeface="+mj-lt"/>
              <a:buAutoNum type="arabicParenR" startAt="8"/>
            </a:pPr>
            <a:r>
              <a:rPr lang="en-US" b="1" dirty="0"/>
              <a:t>AI and User Adaptation: </a:t>
            </a:r>
            <a:r>
              <a:rPr lang="en-US" dirty="0"/>
              <a:t>Implement </a:t>
            </a:r>
            <a:r>
              <a:rPr lang="en-US" dirty="0">
                <a:solidFill>
                  <a:srgbClr val="C00000"/>
                </a:solidFill>
              </a:rPr>
              <a:t>artificial intelligence </a:t>
            </a:r>
            <a:r>
              <a:rPr lang="en-US" dirty="0"/>
              <a:t>algorithms to </a:t>
            </a:r>
            <a:r>
              <a:rPr lang="en-US" dirty="0">
                <a:solidFill>
                  <a:srgbClr val="C00000"/>
                </a:solidFill>
              </a:rPr>
              <a:t>adapt</a:t>
            </a:r>
            <a:r>
              <a:rPr lang="en-US" dirty="0"/>
              <a:t> the AR-VR environment based on </a:t>
            </a:r>
            <a:r>
              <a:rPr lang="en-US" dirty="0">
                <a:solidFill>
                  <a:srgbClr val="C00000"/>
                </a:solidFill>
              </a:rPr>
              <a:t>user behavior </a:t>
            </a:r>
            <a:r>
              <a:rPr lang="en-US" dirty="0"/>
              <a:t>and </a:t>
            </a:r>
            <a:r>
              <a:rPr lang="en-US" dirty="0">
                <a:solidFill>
                  <a:srgbClr val="C00000"/>
                </a:solidFill>
              </a:rPr>
              <a:t>preferences</a:t>
            </a:r>
            <a:r>
              <a:rPr lang="en-US" dirty="0"/>
              <a:t>. AI can </a:t>
            </a:r>
            <a:r>
              <a:rPr lang="en-US" dirty="0">
                <a:solidFill>
                  <a:srgbClr val="C00000"/>
                </a:solidFill>
              </a:rPr>
              <a:t>personalize</a:t>
            </a:r>
            <a:r>
              <a:rPr lang="en-US" dirty="0"/>
              <a:t> the experience and </a:t>
            </a:r>
            <a:r>
              <a:rPr lang="en-US" dirty="0">
                <a:solidFill>
                  <a:srgbClr val="C00000"/>
                </a:solidFill>
              </a:rPr>
              <a:t>optimize interactivity </a:t>
            </a:r>
            <a:r>
              <a:rPr lang="en-US" dirty="0"/>
              <a:t>based on individual user interactions.</a:t>
            </a:r>
          </a:p>
          <a:p>
            <a:r>
              <a:rPr lang="en-US" dirty="0"/>
              <a:t>By implementing these techniques and strategies, developers can create AR-VR environments that offer enhanced interactivity, leading to more enjoyable and immersive user experiences. The continuous improvement of hardware and software technologies will also play a significant role in advancing interactivity in AR-VR environments.</a:t>
            </a:r>
          </a:p>
        </p:txBody>
      </p:sp>
    </p:spTree>
    <p:extLst>
      <p:ext uri="{BB962C8B-B14F-4D97-AF65-F5344CB8AC3E}">
        <p14:creationId xmlns:p14="http://schemas.microsoft.com/office/powerpoint/2010/main" val="171170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3D990-2FA8-3E10-6D67-3085013D3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6ED21-2A9A-E93C-E6AC-0026371B4E63}"/>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Evaluating AR-VR systems</a:t>
            </a:r>
          </a:p>
        </p:txBody>
      </p:sp>
      <p:sp>
        <p:nvSpPr>
          <p:cNvPr id="3" name="Text Placeholder 2">
            <a:extLst>
              <a:ext uri="{FF2B5EF4-FFF2-40B4-BE49-F238E27FC236}">
                <a16:creationId xmlns:a16="http://schemas.microsoft.com/office/drawing/2014/main" id="{91B1AF8B-A920-0D1D-EFDE-634352848AD3}"/>
              </a:ext>
            </a:extLst>
          </p:cNvPr>
          <p:cNvSpPr>
            <a:spLocks noGrp="1"/>
          </p:cNvSpPr>
          <p:nvPr>
            <p:ph type="body" idx="1"/>
          </p:nvPr>
        </p:nvSpPr>
        <p:spPr/>
        <p:txBody>
          <a:bodyPr/>
          <a:lstStyle/>
          <a:p>
            <a:r>
              <a:rPr lang="en-US" dirty="0"/>
              <a:t>Section - 7</a:t>
            </a:r>
          </a:p>
        </p:txBody>
      </p:sp>
    </p:spTree>
    <p:extLst>
      <p:ext uri="{BB962C8B-B14F-4D97-AF65-F5344CB8AC3E}">
        <p14:creationId xmlns:p14="http://schemas.microsoft.com/office/powerpoint/2010/main" val="189429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0945-9CE3-CB1D-E6F9-A52C09A12D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ECBD769-6E0D-40AF-E7A5-2D06639BE81D}"/>
              </a:ext>
            </a:extLst>
          </p:cNvPr>
          <p:cNvSpPr>
            <a:spLocks noGrp="1"/>
          </p:cNvSpPr>
          <p:nvPr>
            <p:ph type="title"/>
          </p:nvPr>
        </p:nvSpPr>
        <p:spPr>
          <a:xfrm>
            <a:off x="0" y="1"/>
            <a:ext cx="12192000" cy="711200"/>
          </a:xfrm>
        </p:spPr>
        <p:txBody>
          <a:bodyPr/>
          <a:lstStyle/>
          <a:p>
            <a:r>
              <a:rPr lang="en-US" dirty="0"/>
              <a:t>Evaluating AR-VR systems</a:t>
            </a:r>
            <a:endParaRPr lang="en-IN" dirty="0"/>
          </a:p>
        </p:txBody>
      </p:sp>
      <p:sp>
        <p:nvSpPr>
          <p:cNvPr id="5" name="Content Placeholder 4">
            <a:extLst>
              <a:ext uri="{FF2B5EF4-FFF2-40B4-BE49-F238E27FC236}">
                <a16:creationId xmlns:a16="http://schemas.microsoft.com/office/drawing/2014/main" id="{B1F6C657-6199-7000-AB82-83572E6EF16A}"/>
              </a:ext>
            </a:extLst>
          </p:cNvPr>
          <p:cNvSpPr>
            <a:spLocks noGrp="1"/>
          </p:cNvSpPr>
          <p:nvPr>
            <p:ph idx="1"/>
          </p:nvPr>
        </p:nvSpPr>
        <p:spPr>
          <a:xfrm>
            <a:off x="131763" y="863600"/>
            <a:ext cx="11867404" cy="5591175"/>
          </a:xfrm>
        </p:spPr>
        <p:txBody>
          <a:bodyPr/>
          <a:lstStyle/>
          <a:p>
            <a:r>
              <a:rPr lang="en-US" dirty="0"/>
              <a:t>Evaluating AR-VR systems is essential to determine their effectiveness, user experience, and overall performance. Here are some key aspects to consider when evaluating AR-VR systems:</a:t>
            </a:r>
          </a:p>
          <a:p>
            <a:pPr marL="457200" indent="-457200">
              <a:buFont typeface="+mj-lt"/>
              <a:buAutoNum type="arabicParenR"/>
            </a:pPr>
            <a:r>
              <a:rPr lang="en-US" sz="2200" b="1" dirty="0"/>
              <a:t>User Experience (UX): </a:t>
            </a:r>
            <a:r>
              <a:rPr lang="en-US" sz="2200" dirty="0"/>
              <a:t>Assess the </a:t>
            </a:r>
            <a:r>
              <a:rPr lang="en-US" sz="2200" dirty="0">
                <a:solidFill>
                  <a:srgbClr val="C00000"/>
                </a:solidFill>
              </a:rPr>
              <a:t>user experience </a:t>
            </a:r>
            <a:r>
              <a:rPr lang="en-US" sz="2200" dirty="0"/>
              <a:t>by gathering </a:t>
            </a:r>
            <a:r>
              <a:rPr lang="en-US" sz="2200" dirty="0">
                <a:solidFill>
                  <a:srgbClr val="C00000"/>
                </a:solidFill>
              </a:rPr>
              <a:t>feedback</a:t>
            </a:r>
            <a:r>
              <a:rPr lang="en-US" sz="2200" dirty="0"/>
              <a:t> from users who have used the AR-VR system. Consider factors such as </a:t>
            </a:r>
            <a:r>
              <a:rPr lang="en-US" sz="2200" dirty="0">
                <a:solidFill>
                  <a:srgbClr val="C00000"/>
                </a:solidFill>
              </a:rPr>
              <a:t>ease of use</a:t>
            </a:r>
            <a:r>
              <a:rPr lang="en-US" sz="2200" dirty="0"/>
              <a:t>, </a:t>
            </a:r>
            <a:r>
              <a:rPr lang="en-US" sz="2200" dirty="0">
                <a:solidFill>
                  <a:srgbClr val="C00000"/>
                </a:solidFill>
              </a:rPr>
              <a:t>intuitiveness of interaction</a:t>
            </a:r>
            <a:r>
              <a:rPr lang="en-US" sz="2200" dirty="0"/>
              <a:t>, </a:t>
            </a:r>
            <a:r>
              <a:rPr lang="en-US" sz="2200" dirty="0">
                <a:solidFill>
                  <a:srgbClr val="C00000"/>
                </a:solidFill>
              </a:rPr>
              <a:t>comfort</a:t>
            </a:r>
            <a:r>
              <a:rPr lang="en-US" sz="2200" dirty="0"/>
              <a:t>, and overall </a:t>
            </a:r>
            <a:r>
              <a:rPr lang="en-US" sz="2200" dirty="0">
                <a:solidFill>
                  <a:srgbClr val="C00000"/>
                </a:solidFill>
              </a:rPr>
              <a:t>satisfaction</a:t>
            </a:r>
            <a:r>
              <a:rPr lang="en-US" sz="2200" dirty="0"/>
              <a:t>.</a:t>
            </a:r>
          </a:p>
          <a:p>
            <a:pPr marL="457200" indent="-457200">
              <a:buFont typeface="+mj-lt"/>
              <a:buAutoNum type="arabicParenR"/>
            </a:pPr>
            <a:r>
              <a:rPr lang="en-US" sz="2200" b="1" dirty="0"/>
              <a:t>Immersion: </a:t>
            </a:r>
            <a:r>
              <a:rPr lang="en-US" sz="2200" dirty="0"/>
              <a:t>Evaluate the level of </a:t>
            </a:r>
            <a:r>
              <a:rPr lang="en-US" sz="2200" dirty="0">
                <a:solidFill>
                  <a:srgbClr val="C00000"/>
                </a:solidFill>
              </a:rPr>
              <a:t>immersion</a:t>
            </a:r>
            <a:r>
              <a:rPr lang="en-US" sz="2200" dirty="0"/>
              <a:t> provided by the AR-VR system. A more immersive experience should make users feel </a:t>
            </a:r>
            <a:r>
              <a:rPr lang="en-US" sz="2200" dirty="0">
                <a:solidFill>
                  <a:srgbClr val="C00000"/>
                </a:solidFill>
              </a:rPr>
              <a:t>fully engaged </a:t>
            </a:r>
            <a:r>
              <a:rPr lang="en-US" sz="2200" dirty="0"/>
              <a:t>and </a:t>
            </a:r>
            <a:r>
              <a:rPr lang="en-US" sz="2200" dirty="0">
                <a:solidFill>
                  <a:srgbClr val="C00000"/>
                </a:solidFill>
              </a:rPr>
              <a:t>present</a:t>
            </a:r>
            <a:r>
              <a:rPr lang="en-US" sz="2200" dirty="0"/>
              <a:t> in the virtual environment.</a:t>
            </a:r>
          </a:p>
          <a:p>
            <a:pPr marL="457200" indent="-457200">
              <a:buFont typeface="+mj-lt"/>
              <a:buAutoNum type="arabicParenR"/>
            </a:pPr>
            <a:r>
              <a:rPr lang="en-US" sz="2200" b="1" dirty="0"/>
              <a:t>Realism:</a:t>
            </a:r>
            <a:r>
              <a:rPr lang="en-US" sz="2200" dirty="0"/>
              <a:t> Examine the realism of the virtual content and interactions. High-quality </a:t>
            </a:r>
            <a:r>
              <a:rPr lang="en-US" sz="2200" dirty="0">
                <a:solidFill>
                  <a:srgbClr val="C00000"/>
                </a:solidFill>
              </a:rPr>
              <a:t>visuals</a:t>
            </a:r>
            <a:r>
              <a:rPr lang="en-US" sz="2200" dirty="0"/>
              <a:t>, </a:t>
            </a:r>
            <a:r>
              <a:rPr lang="en-US" sz="2200" dirty="0">
                <a:solidFill>
                  <a:srgbClr val="C00000"/>
                </a:solidFill>
              </a:rPr>
              <a:t>realistic</a:t>
            </a:r>
            <a:r>
              <a:rPr lang="en-US" sz="2200" dirty="0"/>
              <a:t> </a:t>
            </a:r>
            <a:r>
              <a:rPr lang="en-US" sz="2200" dirty="0">
                <a:solidFill>
                  <a:srgbClr val="C00000"/>
                </a:solidFill>
              </a:rPr>
              <a:t>animations</a:t>
            </a:r>
            <a:r>
              <a:rPr lang="en-US" sz="2200" dirty="0"/>
              <a:t>, and </a:t>
            </a:r>
            <a:r>
              <a:rPr lang="en-US" sz="2200" dirty="0">
                <a:solidFill>
                  <a:srgbClr val="C00000"/>
                </a:solidFill>
              </a:rPr>
              <a:t>accurate</a:t>
            </a:r>
            <a:r>
              <a:rPr lang="en-US" sz="2200" dirty="0"/>
              <a:t> </a:t>
            </a:r>
            <a:r>
              <a:rPr lang="en-US" sz="2200" dirty="0">
                <a:solidFill>
                  <a:srgbClr val="C00000"/>
                </a:solidFill>
              </a:rPr>
              <a:t>physics</a:t>
            </a:r>
            <a:r>
              <a:rPr lang="en-US" sz="2200" dirty="0"/>
              <a:t> contribute to a more convincing experience.</a:t>
            </a:r>
          </a:p>
          <a:p>
            <a:pPr marL="457200" indent="-457200">
              <a:buFont typeface="+mj-lt"/>
              <a:buAutoNum type="arabicParenR"/>
            </a:pPr>
            <a:r>
              <a:rPr lang="en-US" sz="2200" b="1" dirty="0"/>
              <a:t>Performance: </a:t>
            </a:r>
            <a:r>
              <a:rPr lang="en-US" sz="2200" dirty="0"/>
              <a:t>Analyze the performance of the AR-VR system, including </a:t>
            </a:r>
            <a:r>
              <a:rPr lang="en-US" sz="2200" dirty="0">
                <a:solidFill>
                  <a:srgbClr val="C00000"/>
                </a:solidFill>
              </a:rPr>
              <a:t>frame rates</a:t>
            </a:r>
            <a:r>
              <a:rPr lang="en-US" sz="2200" dirty="0"/>
              <a:t>, </a:t>
            </a:r>
            <a:r>
              <a:rPr lang="en-US" sz="2200" dirty="0">
                <a:solidFill>
                  <a:srgbClr val="C00000"/>
                </a:solidFill>
              </a:rPr>
              <a:t>latency</a:t>
            </a:r>
            <a:r>
              <a:rPr lang="en-US" sz="2200" dirty="0"/>
              <a:t>, and </a:t>
            </a:r>
            <a:r>
              <a:rPr lang="en-US" sz="2200" dirty="0">
                <a:solidFill>
                  <a:srgbClr val="C00000"/>
                </a:solidFill>
              </a:rPr>
              <a:t>responsiveness</a:t>
            </a:r>
            <a:r>
              <a:rPr lang="en-US" sz="2200" dirty="0"/>
              <a:t>. Smooth performance is crucial to prevent </a:t>
            </a:r>
            <a:r>
              <a:rPr lang="en-US" sz="2200" dirty="0">
                <a:solidFill>
                  <a:srgbClr val="C00000"/>
                </a:solidFill>
              </a:rPr>
              <a:t>motion sickness </a:t>
            </a:r>
            <a:r>
              <a:rPr lang="en-US" sz="2200" dirty="0"/>
              <a:t>and maintain a sense of </a:t>
            </a:r>
            <a:r>
              <a:rPr lang="en-US" sz="2200" dirty="0">
                <a:solidFill>
                  <a:srgbClr val="C00000"/>
                </a:solidFill>
              </a:rPr>
              <a:t>presence</a:t>
            </a:r>
            <a:r>
              <a:rPr lang="en-US" sz="2200" dirty="0"/>
              <a:t>.</a:t>
            </a:r>
          </a:p>
          <a:p>
            <a:pPr marL="457200" indent="-457200">
              <a:buFont typeface="+mj-lt"/>
              <a:buAutoNum type="arabicParenR"/>
            </a:pPr>
            <a:r>
              <a:rPr lang="en-US" sz="2200" b="1" dirty="0"/>
              <a:t>Tracking Accuracy: </a:t>
            </a:r>
            <a:r>
              <a:rPr lang="en-US" sz="2200" dirty="0"/>
              <a:t>Evaluate the </a:t>
            </a:r>
            <a:r>
              <a:rPr lang="en-US" sz="2200" dirty="0">
                <a:solidFill>
                  <a:srgbClr val="C00000"/>
                </a:solidFill>
              </a:rPr>
              <a:t>accuracy</a:t>
            </a:r>
            <a:r>
              <a:rPr lang="en-US" sz="2200" dirty="0"/>
              <a:t> of the system's tracking, both for </a:t>
            </a:r>
            <a:r>
              <a:rPr lang="en-US" sz="2200" dirty="0">
                <a:solidFill>
                  <a:srgbClr val="C00000"/>
                </a:solidFill>
              </a:rPr>
              <a:t>head</a:t>
            </a:r>
            <a:r>
              <a:rPr lang="en-US" sz="2200" dirty="0"/>
              <a:t> and </a:t>
            </a:r>
            <a:r>
              <a:rPr lang="en-US" sz="2200" dirty="0">
                <a:solidFill>
                  <a:srgbClr val="C00000"/>
                </a:solidFill>
              </a:rPr>
              <a:t>body</a:t>
            </a:r>
            <a:r>
              <a:rPr lang="en-US" sz="2200" dirty="0"/>
              <a:t> </a:t>
            </a:r>
            <a:r>
              <a:rPr lang="en-US" sz="2200" dirty="0">
                <a:solidFill>
                  <a:srgbClr val="C00000"/>
                </a:solidFill>
              </a:rPr>
              <a:t>movements</a:t>
            </a:r>
            <a:r>
              <a:rPr lang="en-US" sz="2200" dirty="0"/>
              <a:t> in VR and </a:t>
            </a:r>
            <a:r>
              <a:rPr lang="en-US" sz="2200" dirty="0">
                <a:solidFill>
                  <a:srgbClr val="C00000"/>
                </a:solidFill>
              </a:rPr>
              <a:t>object recognition </a:t>
            </a:r>
            <a:r>
              <a:rPr lang="en-US" sz="2200" dirty="0"/>
              <a:t>in AR. Precise tracking enhances the </a:t>
            </a:r>
            <a:r>
              <a:rPr lang="en-US" sz="2200" dirty="0">
                <a:solidFill>
                  <a:srgbClr val="C00000"/>
                </a:solidFill>
              </a:rPr>
              <a:t>realism</a:t>
            </a:r>
            <a:r>
              <a:rPr lang="en-US" sz="2200" dirty="0"/>
              <a:t> and </a:t>
            </a:r>
            <a:r>
              <a:rPr lang="en-US" sz="2200" dirty="0">
                <a:solidFill>
                  <a:srgbClr val="C00000"/>
                </a:solidFill>
              </a:rPr>
              <a:t>interaction</a:t>
            </a:r>
            <a:r>
              <a:rPr lang="en-US" sz="2200" dirty="0"/>
              <a:t>.</a:t>
            </a:r>
          </a:p>
        </p:txBody>
      </p:sp>
    </p:spTree>
    <p:extLst>
      <p:ext uri="{BB962C8B-B14F-4D97-AF65-F5344CB8AC3E}">
        <p14:creationId xmlns:p14="http://schemas.microsoft.com/office/powerpoint/2010/main" val="197109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48BDF-0DAA-B5EB-6A43-F34189D52C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A69E4D-7193-CE34-964C-8BFDE5C83EFF}"/>
              </a:ext>
            </a:extLst>
          </p:cNvPr>
          <p:cNvSpPr>
            <a:spLocks noGrp="1"/>
          </p:cNvSpPr>
          <p:nvPr>
            <p:ph type="title"/>
          </p:nvPr>
        </p:nvSpPr>
        <p:spPr>
          <a:xfrm>
            <a:off x="0" y="1"/>
            <a:ext cx="12192000" cy="711200"/>
          </a:xfrm>
        </p:spPr>
        <p:txBody>
          <a:bodyPr/>
          <a:lstStyle/>
          <a:p>
            <a:r>
              <a:rPr lang="en-US" dirty="0"/>
              <a:t>Evaluating AR-VR systems</a:t>
            </a:r>
            <a:endParaRPr lang="en-IN" dirty="0"/>
          </a:p>
        </p:txBody>
      </p:sp>
      <p:sp>
        <p:nvSpPr>
          <p:cNvPr id="5" name="Content Placeholder 4">
            <a:extLst>
              <a:ext uri="{FF2B5EF4-FFF2-40B4-BE49-F238E27FC236}">
                <a16:creationId xmlns:a16="http://schemas.microsoft.com/office/drawing/2014/main" id="{24ABB21F-8C04-56B9-8CD2-B0F76058889E}"/>
              </a:ext>
            </a:extLst>
          </p:cNvPr>
          <p:cNvSpPr>
            <a:spLocks noGrp="1"/>
          </p:cNvSpPr>
          <p:nvPr>
            <p:ph idx="1"/>
          </p:nvPr>
        </p:nvSpPr>
        <p:spPr>
          <a:xfrm>
            <a:off x="131763" y="863600"/>
            <a:ext cx="11867404" cy="5591175"/>
          </a:xfrm>
        </p:spPr>
        <p:txBody>
          <a:bodyPr/>
          <a:lstStyle/>
          <a:p>
            <a:pPr marL="457200" indent="-457200">
              <a:buFont typeface="+mj-lt"/>
              <a:buAutoNum type="arabicParenR" startAt="6"/>
            </a:pPr>
            <a:r>
              <a:rPr lang="en-US" sz="2200" b="1" dirty="0"/>
              <a:t>Content Quality: </a:t>
            </a:r>
            <a:r>
              <a:rPr lang="en-US" sz="2200" dirty="0"/>
              <a:t>Assess the </a:t>
            </a:r>
            <a:r>
              <a:rPr lang="en-US" sz="2200" dirty="0">
                <a:solidFill>
                  <a:srgbClr val="C00000"/>
                </a:solidFill>
              </a:rPr>
              <a:t>quality</a:t>
            </a:r>
            <a:r>
              <a:rPr lang="en-US" sz="2200" dirty="0"/>
              <a:t> and </a:t>
            </a:r>
            <a:r>
              <a:rPr lang="en-US" sz="2200" dirty="0">
                <a:solidFill>
                  <a:srgbClr val="C00000"/>
                </a:solidFill>
              </a:rPr>
              <a:t>variety</a:t>
            </a:r>
            <a:r>
              <a:rPr lang="en-US" sz="2200" dirty="0"/>
              <a:t> of AR and VR content available in the system. High-quality content is essential for keeping users </a:t>
            </a:r>
            <a:r>
              <a:rPr lang="en-US" sz="2200" dirty="0">
                <a:solidFill>
                  <a:srgbClr val="C00000"/>
                </a:solidFill>
              </a:rPr>
              <a:t>engaged</a:t>
            </a:r>
            <a:r>
              <a:rPr lang="en-US" sz="2200" dirty="0"/>
              <a:t> and </a:t>
            </a:r>
            <a:r>
              <a:rPr lang="en-US" sz="2200" dirty="0">
                <a:solidFill>
                  <a:srgbClr val="C00000"/>
                </a:solidFill>
              </a:rPr>
              <a:t>interested</a:t>
            </a:r>
            <a:r>
              <a:rPr lang="en-US" sz="2200" dirty="0"/>
              <a:t> in the experience.</a:t>
            </a:r>
          </a:p>
          <a:p>
            <a:pPr marL="457200" indent="-457200">
              <a:buFont typeface="+mj-lt"/>
              <a:buAutoNum type="arabicParenR" startAt="6"/>
            </a:pPr>
            <a:r>
              <a:rPr lang="en-US" sz="2200" b="1" dirty="0"/>
              <a:t>Interactivity: </a:t>
            </a:r>
            <a:r>
              <a:rPr lang="en-US" sz="2200" dirty="0"/>
              <a:t>Evaluate the level of </a:t>
            </a:r>
            <a:r>
              <a:rPr lang="en-US" sz="2200" dirty="0">
                <a:solidFill>
                  <a:srgbClr val="C00000"/>
                </a:solidFill>
              </a:rPr>
              <a:t>interactivity</a:t>
            </a:r>
            <a:r>
              <a:rPr lang="en-US" sz="2200" dirty="0"/>
              <a:t> provided by the AR-VR system. The system should allow users to interact with virtual objects and environments </a:t>
            </a:r>
            <a:r>
              <a:rPr lang="en-US" sz="2200" dirty="0">
                <a:solidFill>
                  <a:srgbClr val="C00000"/>
                </a:solidFill>
              </a:rPr>
              <a:t>seamlessly</a:t>
            </a:r>
            <a:r>
              <a:rPr lang="en-US" sz="2200" dirty="0"/>
              <a:t> and </a:t>
            </a:r>
            <a:r>
              <a:rPr lang="en-US" sz="2200" dirty="0">
                <a:solidFill>
                  <a:srgbClr val="C00000"/>
                </a:solidFill>
              </a:rPr>
              <a:t>intuitively</a:t>
            </a:r>
            <a:r>
              <a:rPr lang="en-US" sz="2200" dirty="0"/>
              <a:t>.</a:t>
            </a:r>
          </a:p>
          <a:p>
            <a:pPr marL="457200" indent="-457200">
              <a:buFont typeface="+mj-lt"/>
              <a:buAutoNum type="arabicParenR" startAt="6"/>
            </a:pPr>
            <a:r>
              <a:rPr lang="en-US" sz="2200" b="1" dirty="0"/>
              <a:t>User Safety: </a:t>
            </a:r>
            <a:r>
              <a:rPr lang="en-US" sz="2200" dirty="0"/>
              <a:t>Ensure that the AR-VR system considers user safety. Users should be </a:t>
            </a:r>
            <a:r>
              <a:rPr lang="en-US" sz="2200" dirty="0">
                <a:solidFill>
                  <a:srgbClr val="C00000"/>
                </a:solidFill>
              </a:rPr>
              <a:t>aware</a:t>
            </a:r>
            <a:r>
              <a:rPr lang="en-US" sz="2200" dirty="0"/>
              <a:t> of their </a:t>
            </a:r>
            <a:r>
              <a:rPr lang="en-US" sz="2200" dirty="0">
                <a:solidFill>
                  <a:srgbClr val="C00000"/>
                </a:solidFill>
              </a:rPr>
              <a:t>physical surroundings </a:t>
            </a:r>
            <a:r>
              <a:rPr lang="en-US" sz="2200" dirty="0"/>
              <a:t>in both AR and VR environments to prevent accidents.</a:t>
            </a:r>
          </a:p>
          <a:p>
            <a:pPr marL="457200" indent="-457200">
              <a:buFont typeface="+mj-lt"/>
              <a:buAutoNum type="arabicParenR" startAt="6"/>
            </a:pPr>
            <a:r>
              <a:rPr lang="en-US" sz="2200" b="1" dirty="0"/>
              <a:t>Comfort and Ergonomics: </a:t>
            </a:r>
            <a:r>
              <a:rPr lang="en-US" sz="2200" dirty="0"/>
              <a:t>Assess the </a:t>
            </a:r>
            <a:r>
              <a:rPr lang="en-US" sz="2200" dirty="0">
                <a:solidFill>
                  <a:srgbClr val="C00000"/>
                </a:solidFill>
              </a:rPr>
              <a:t>comfort</a:t>
            </a:r>
            <a:r>
              <a:rPr lang="en-US" sz="2200" dirty="0"/>
              <a:t> and </a:t>
            </a:r>
            <a:r>
              <a:rPr lang="en-US" sz="2200" dirty="0">
                <a:solidFill>
                  <a:srgbClr val="C00000"/>
                </a:solidFill>
              </a:rPr>
              <a:t>ergonomics</a:t>
            </a:r>
            <a:r>
              <a:rPr lang="en-US" sz="2200" dirty="0"/>
              <a:t> of the hardware, such as </a:t>
            </a:r>
            <a:r>
              <a:rPr lang="en-US" sz="2200" dirty="0">
                <a:solidFill>
                  <a:srgbClr val="C00000"/>
                </a:solidFill>
              </a:rPr>
              <a:t>headsets </a:t>
            </a:r>
            <a:r>
              <a:rPr lang="en-US" sz="2200" dirty="0"/>
              <a:t>and </a:t>
            </a:r>
            <a:r>
              <a:rPr lang="en-US" sz="2200" dirty="0">
                <a:solidFill>
                  <a:srgbClr val="C00000"/>
                </a:solidFill>
              </a:rPr>
              <a:t>controllers</a:t>
            </a:r>
            <a:r>
              <a:rPr lang="en-US" sz="2200" dirty="0"/>
              <a:t>, to ensure extended use does not cause </a:t>
            </a:r>
            <a:r>
              <a:rPr lang="en-US" sz="2200" dirty="0">
                <a:solidFill>
                  <a:srgbClr val="C00000"/>
                </a:solidFill>
              </a:rPr>
              <a:t>discomfort</a:t>
            </a:r>
            <a:r>
              <a:rPr lang="en-US" sz="2200" dirty="0"/>
              <a:t> or </a:t>
            </a:r>
            <a:r>
              <a:rPr lang="en-US" sz="2200" dirty="0">
                <a:solidFill>
                  <a:srgbClr val="C00000"/>
                </a:solidFill>
              </a:rPr>
              <a:t>fatigue</a:t>
            </a:r>
            <a:r>
              <a:rPr lang="en-US" sz="2200" dirty="0"/>
              <a:t>.</a:t>
            </a:r>
          </a:p>
          <a:p>
            <a:pPr marL="457200" indent="-457200">
              <a:buFont typeface="+mj-lt"/>
              <a:buAutoNum type="arabicParenR" startAt="6"/>
            </a:pPr>
            <a:r>
              <a:rPr lang="en-US" sz="2200" b="1" dirty="0"/>
              <a:t>Application and Use Cases: </a:t>
            </a:r>
            <a:r>
              <a:rPr lang="en-US" sz="2200" dirty="0"/>
              <a:t>Consider the specific </a:t>
            </a:r>
            <a:r>
              <a:rPr lang="en-US" sz="2200" dirty="0">
                <a:solidFill>
                  <a:srgbClr val="C00000"/>
                </a:solidFill>
              </a:rPr>
              <a:t>use cases </a:t>
            </a:r>
            <a:r>
              <a:rPr lang="en-US" sz="2200" dirty="0"/>
              <a:t>and </a:t>
            </a:r>
            <a:r>
              <a:rPr lang="en-US" sz="2200" dirty="0">
                <a:solidFill>
                  <a:srgbClr val="C00000"/>
                </a:solidFill>
              </a:rPr>
              <a:t>applications</a:t>
            </a:r>
            <a:r>
              <a:rPr lang="en-US" sz="2200" dirty="0"/>
              <a:t> for which the AR-VR system is designed. Evaluate how well the system meets the </a:t>
            </a:r>
            <a:r>
              <a:rPr lang="en-US" sz="2200" dirty="0">
                <a:solidFill>
                  <a:srgbClr val="C00000"/>
                </a:solidFill>
              </a:rPr>
              <a:t>requirements</a:t>
            </a:r>
            <a:r>
              <a:rPr lang="en-US" sz="2200" dirty="0"/>
              <a:t> and </a:t>
            </a:r>
            <a:r>
              <a:rPr lang="en-US" sz="2200" dirty="0">
                <a:solidFill>
                  <a:srgbClr val="C00000"/>
                </a:solidFill>
              </a:rPr>
              <a:t>objectives</a:t>
            </a:r>
            <a:r>
              <a:rPr lang="en-US" sz="2200" dirty="0"/>
              <a:t> of these applications.</a:t>
            </a:r>
          </a:p>
          <a:p>
            <a:pPr marL="457200" indent="-457200">
              <a:buFont typeface="+mj-lt"/>
              <a:buAutoNum type="arabicParenR" startAt="6"/>
            </a:pPr>
            <a:r>
              <a:rPr lang="en-US" sz="2200" b="1" dirty="0"/>
              <a:t>Cost-Effectiveness: </a:t>
            </a:r>
            <a:r>
              <a:rPr lang="en-US" sz="2200" dirty="0"/>
              <a:t>Consider the </a:t>
            </a:r>
            <a:r>
              <a:rPr lang="en-US" sz="2200" dirty="0">
                <a:solidFill>
                  <a:srgbClr val="C00000"/>
                </a:solidFill>
              </a:rPr>
              <a:t>cost-effectiveness</a:t>
            </a:r>
            <a:r>
              <a:rPr lang="en-US" sz="2200" dirty="0"/>
              <a:t> of the AR-VR system, including the </a:t>
            </a:r>
            <a:r>
              <a:rPr lang="en-US" sz="2200" dirty="0">
                <a:solidFill>
                  <a:srgbClr val="C00000"/>
                </a:solidFill>
              </a:rPr>
              <a:t>hardware</a:t>
            </a:r>
            <a:r>
              <a:rPr lang="en-US" sz="2200" dirty="0"/>
              <a:t>, </a:t>
            </a:r>
            <a:r>
              <a:rPr lang="en-US" sz="2200" dirty="0">
                <a:solidFill>
                  <a:srgbClr val="C00000"/>
                </a:solidFill>
              </a:rPr>
              <a:t>software</a:t>
            </a:r>
            <a:r>
              <a:rPr lang="en-US" sz="2200" dirty="0"/>
              <a:t>, and </a:t>
            </a:r>
            <a:r>
              <a:rPr lang="en-US" sz="2200" dirty="0">
                <a:solidFill>
                  <a:srgbClr val="C00000"/>
                </a:solidFill>
              </a:rPr>
              <a:t>content</a:t>
            </a:r>
            <a:r>
              <a:rPr lang="en-US" sz="2200" dirty="0"/>
              <a:t>. Balance the system's </a:t>
            </a:r>
            <a:r>
              <a:rPr lang="en-US" sz="2200" dirty="0">
                <a:solidFill>
                  <a:srgbClr val="C00000"/>
                </a:solidFill>
              </a:rPr>
              <a:t>capabilities</a:t>
            </a:r>
            <a:r>
              <a:rPr lang="en-US" sz="2200" dirty="0"/>
              <a:t> with the </a:t>
            </a:r>
            <a:r>
              <a:rPr lang="en-US" sz="2200" dirty="0">
                <a:solidFill>
                  <a:srgbClr val="C00000"/>
                </a:solidFill>
              </a:rPr>
              <a:t>budget</a:t>
            </a:r>
            <a:r>
              <a:rPr lang="en-US" sz="2200" dirty="0"/>
              <a:t> and intended use.</a:t>
            </a:r>
          </a:p>
        </p:txBody>
      </p:sp>
    </p:spTree>
    <p:extLst>
      <p:ext uri="{BB962C8B-B14F-4D97-AF65-F5344CB8AC3E}">
        <p14:creationId xmlns:p14="http://schemas.microsoft.com/office/powerpoint/2010/main" val="12229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E97A0-025B-6729-0A0F-9179F9A71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A768A-873F-6BF8-6B81-8DF799440914}"/>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Real-time computer graphics in AR-VR</a:t>
            </a:r>
          </a:p>
        </p:txBody>
      </p:sp>
      <p:sp>
        <p:nvSpPr>
          <p:cNvPr id="3" name="Text Placeholder 2">
            <a:extLst>
              <a:ext uri="{FF2B5EF4-FFF2-40B4-BE49-F238E27FC236}">
                <a16:creationId xmlns:a16="http://schemas.microsoft.com/office/drawing/2014/main" id="{E65C7157-4015-F8DF-DA13-C81BA2A53FEC}"/>
              </a:ext>
            </a:extLst>
          </p:cNvPr>
          <p:cNvSpPr>
            <a:spLocks noGrp="1"/>
          </p:cNvSpPr>
          <p:nvPr>
            <p:ph type="body" idx="1"/>
          </p:nvPr>
        </p:nvSpPr>
        <p:spPr/>
        <p:txBody>
          <a:bodyPr/>
          <a:lstStyle/>
          <a:p>
            <a:r>
              <a:rPr lang="en-US" dirty="0"/>
              <a:t>Section - 8</a:t>
            </a:r>
          </a:p>
        </p:txBody>
      </p:sp>
    </p:spTree>
    <p:extLst>
      <p:ext uri="{BB962C8B-B14F-4D97-AF65-F5344CB8AC3E}">
        <p14:creationId xmlns:p14="http://schemas.microsoft.com/office/powerpoint/2010/main" val="1341413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3841B-BB1D-A042-75DE-F15566296C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947C69-70B5-CE87-33B2-D26B8AF71548}"/>
              </a:ext>
            </a:extLst>
          </p:cNvPr>
          <p:cNvSpPr>
            <a:spLocks noGrp="1"/>
          </p:cNvSpPr>
          <p:nvPr>
            <p:ph type="title"/>
          </p:nvPr>
        </p:nvSpPr>
        <p:spPr>
          <a:xfrm>
            <a:off x="0" y="1"/>
            <a:ext cx="12192000" cy="711200"/>
          </a:xfrm>
        </p:spPr>
        <p:txBody>
          <a:bodyPr/>
          <a:lstStyle/>
          <a:p>
            <a:r>
              <a:rPr lang="en-US" dirty="0"/>
              <a:t>Real-time computer graphics in AR-VR</a:t>
            </a:r>
            <a:endParaRPr lang="en-IN" dirty="0"/>
          </a:p>
        </p:txBody>
      </p:sp>
      <p:sp>
        <p:nvSpPr>
          <p:cNvPr id="5" name="Content Placeholder 4">
            <a:extLst>
              <a:ext uri="{FF2B5EF4-FFF2-40B4-BE49-F238E27FC236}">
                <a16:creationId xmlns:a16="http://schemas.microsoft.com/office/drawing/2014/main" id="{4D8524DF-5BE4-8612-8081-DAB32222F626}"/>
              </a:ext>
            </a:extLst>
          </p:cNvPr>
          <p:cNvSpPr>
            <a:spLocks noGrp="1"/>
          </p:cNvSpPr>
          <p:nvPr>
            <p:ph idx="1"/>
          </p:nvPr>
        </p:nvSpPr>
        <p:spPr>
          <a:xfrm>
            <a:off x="131763" y="863600"/>
            <a:ext cx="11867404" cy="5591175"/>
          </a:xfrm>
        </p:spPr>
        <p:txBody>
          <a:bodyPr/>
          <a:lstStyle/>
          <a:p>
            <a:r>
              <a:rPr lang="en-US" dirty="0">
                <a:solidFill>
                  <a:srgbClr val="C00000"/>
                </a:solidFill>
              </a:rPr>
              <a:t>Real-time computer graphics </a:t>
            </a:r>
            <a:r>
              <a:rPr lang="en-US" dirty="0"/>
              <a:t>play a crucial role in delivering </a:t>
            </a:r>
            <a:r>
              <a:rPr lang="en-US" dirty="0">
                <a:solidFill>
                  <a:srgbClr val="C00000"/>
                </a:solidFill>
              </a:rPr>
              <a:t>immersive</a:t>
            </a:r>
            <a:r>
              <a:rPr lang="en-US" dirty="0"/>
              <a:t> and </a:t>
            </a:r>
            <a:r>
              <a:rPr lang="en-US" dirty="0">
                <a:solidFill>
                  <a:srgbClr val="C00000"/>
                </a:solidFill>
              </a:rPr>
              <a:t>interactive</a:t>
            </a:r>
            <a:r>
              <a:rPr lang="en-US" dirty="0"/>
              <a:t> experiences in </a:t>
            </a:r>
            <a:r>
              <a:rPr lang="en-US" dirty="0">
                <a:solidFill>
                  <a:srgbClr val="C00000"/>
                </a:solidFill>
              </a:rPr>
              <a:t>Augmented Reality </a:t>
            </a:r>
            <a:r>
              <a:rPr lang="en-US" dirty="0"/>
              <a:t>(AR) and </a:t>
            </a:r>
            <a:r>
              <a:rPr lang="en-US" dirty="0">
                <a:solidFill>
                  <a:srgbClr val="C00000"/>
                </a:solidFill>
              </a:rPr>
              <a:t>Virtual Reality </a:t>
            </a:r>
            <a:r>
              <a:rPr lang="en-US" dirty="0"/>
              <a:t>(VR) environments. </a:t>
            </a:r>
          </a:p>
          <a:p>
            <a:r>
              <a:rPr lang="en-US" dirty="0"/>
              <a:t>These graphics techniques enable the </a:t>
            </a:r>
            <a:r>
              <a:rPr lang="en-US" dirty="0">
                <a:solidFill>
                  <a:srgbClr val="C00000"/>
                </a:solidFill>
              </a:rPr>
              <a:t>rendering </a:t>
            </a:r>
            <a:r>
              <a:rPr lang="en-US" dirty="0"/>
              <a:t>and </a:t>
            </a:r>
            <a:r>
              <a:rPr lang="en-US" dirty="0">
                <a:solidFill>
                  <a:srgbClr val="C00000"/>
                </a:solidFill>
              </a:rPr>
              <a:t>display </a:t>
            </a:r>
            <a:r>
              <a:rPr lang="en-US" dirty="0"/>
              <a:t>of virtual content in real-time, ensuring that users can interact with the AR-VR environments without noticeable delays or lags. </a:t>
            </a:r>
          </a:p>
          <a:p>
            <a:r>
              <a:rPr lang="en-US" dirty="0"/>
              <a:t>Here are some key real-time computer graphics techniques used in AR-VR:</a:t>
            </a:r>
          </a:p>
          <a:p>
            <a:pPr marL="457200" indent="-457200">
              <a:buFont typeface="+mj-lt"/>
              <a:buAutoNum type="alphaLcPeriod"/>
            </a:pPr>
            <a:r>
              <a:rPr lang="en-US" sz="2200" b="1" dirty="0"/>
              <a:t>Rendering Engines: </a:t>
            </a:r>
            <a:r>
              <a:rPr lang="en-US" sz="2200" dirty="0"/>
              <a:t>Real-time rendering engines are the </a:t>
            </a:r>
            <a:r>
              <a:rPr lang="en-US" sz="2200" dirty="0">
                <a:solidFill>
                  <a:srgbClr val="C00000"/>
                </a:solidFill>
              </a:rPr>
              <a:t>backbone</a:t>
            </a:r>
            <a:r>
              <a:rPr lang="en-US" sz="2200" dirty="0"/>
              <a:t> of AR-VR systems. These engines use </a:t>
            </a:r>
            <a:r>
              <a:rPr lang="en-US" sz="2200" dirty="0">
                <a:solidFill>
                  <a:srgbClr val="C00000"/>
                </a:solidFill>
              </a:rPr>
              <a:t>advanced algorithms </a:t>
            </a:r>
            <a:r>
              <a:rPr lang="en-US" sz="2200" dirty="0"/>
              <a:t>and </a:t>
            </a:r>
            <a:r>
              <a:rPr lang="en-US" sz="2200" dirty="0">
                <a:solidFill>
                  <a:srgbClr val="C00000"/>
                </a:solidFill>
              </a:rPr>
              <a:t>optimizations</a:t>
            </a:r>
            <a:r>
              <a:rPr lang="en-US" sz="2200" dirty="0"/>
              <a:t> to generate </a:t>
            </a:r>
            <a:r>
              <a:rPr lang="en-US" sz="2200" dirty="0">
                <a:solidFill>
                  <a:srgbClr val="C00000"/>
                </a:solidFill>
              </a:rPr>
              <a:t>high-quality graphics </a:t>
            </a:r>
            <a:r>
              <a:rPr lang="en-US" sz="2200" dirty="0"/>
              <a:t>at </a:t>
            </a:r>
            <a:r>
              <a:rPr lang="en-US" sz="2200" dirty="0">
                <a:solidFill>
                  <a:srgbClr val="C00000"/>
                </a:solidFill>
              </a:rPr>
              <a:t>interactive frame rates</a:t>
            </a:r>
            <a:r>
              <a:rPr lang="en-US" sz="2200" dirty="0"/>
              <a:t>, typically 30 frames per second or higher. Examples of real-time rendering engines used in AR-VR include </a:t>
            </a:r>
            <a:r>
              <a:rPr lang="en-US" sz="2200" dirty="0">
                <a:solidFill>
                  <a:srgbClr val="C00000"/>
                </a:solidFill>
              </a:rPr>
              <a:t>Unity3D</a:t>
            </a:r>
            <a:r>
              <a:rPr lang="en-US" sz="2200" dirty="0"/>
              <a:t>, </a:t>
            </a:r>
            <a:r>
              <a:rPr lang="en-US" sz="2200" dirty="0">
                <a:solidFill>
                  <a:srgbClr val="C00000"/>
                </a:solidFill>
              </a:rPr>
              <a:t>Unreal Engine</a:t>
            </a:r>
            <a:r>
              <a:rPr lang="en-US" sz="2200" dirty="0"/>
              <a:t>, and </a:t>
            </a:r>
            <a:r>
              <a:rPr lang="en-US" sz="2200" dirty="0">
                <a:solidFill>
                  <a:srgbClr val="C00000"/>
                </a:solidFill>
              </a:rPr>
              <a:t>OpenGL</a:t>
            </a:r>
            <a:r>
              <a:rPr lang="en-US" sz="2200" dirty="0"/>
              <a:t>.</a:t>
            </a:r>
          </a:p>
          <a:p>
            <a:pPr marL="457200" indent="-457200">
              <a:buFont typeface="+mj-lt"/>
              <a:buAutoNum type="alphaLcPeriod"/>
            </a:pPr>
            <a:r>
              <a:rPr lang="en-US" sz="2200" b="1" dirty="0"/>
              <a:t>Shading and Lighting</a:t>
            </a:r>
            <a:r>
              <a:rPr lang="en-US" sz="2200" dirty="0"/>
              <a:t>: Real-time shading techniques, such as </a:t>
            </a:r>
            <a:r>
              <a:rPr lang="en-US" sz="2200" dirty="0">
                <a:solidFill>
                  <a:srgbClr val="C00000"/>
                </a:solidFill>
              </a:rPr>
              <a:t>Phong shading</a:t>
            </a:r>
            <a:r>
              <a:rPr lang="en-US" sz="2200" dirty="0"/>
              <a:t>, </a:t>
            </a:r>
            <a:r>
              <a:rPr lang="en-US" sz="2200" dirty="0" err="1">
                <a:solidFill>
                  <a:srgbClr val="C00000"/>
                </a:solidFill>
              </a:rPr>
              <a:t>Gouraud</a:t>
            </a:r>
            <a:r>
              <a:rPr lang="en-US" sz="2200" dirty="0">
                <a:solidFill>
                  <a:srgbClr val="C00000"/>
                </a:solidFill>
              </a:rPr>
              <a:t> shading</a:t>
            </a:r>
            <a:r>
              <a:rPr lang="en-US" sz="2200" dirty="0"/>
              <a:t>, or more advanced </a:t>
            </a:r>
            <a:r>
              <a:rPr lang="en-US" sz="2200" dirty="0">
                <a:solidFill>
                  <a:srgbClr val="C00000"/>
                </a:solidFill>
              </a:rPr>
              <a:t>physically-based rendering </a:t>
            </a:r>
            <a:r>
              <a:rPr lang="en-US" sz="2200" dirty="0"/>
              <a:t>(PBR), are used to compute how light interacts with virtual objects and surfaces. These techniques simulate </a:t>
            </a:r>
            <a:r>
              <a:rPr lang="en-US" sz="2200" dirty="0">
                <a:solidFill>
                  <a:srgbClr val="C00000"/>
                </a:solidFill>
              </a:rPr>
              <a:t>lighting effects </a:t>
            </a:r>
            <a:r>
              <a:rPr lang="en-US" sz="2200" dirty="0"/>
              <a:t>in real-time, creating </a:t>
            </a:r>
            <a:r>
              <a:rPr lang="en-US" sz="2200" dirty="0">
                <a:solidFill>
                  <a:srgbClr val="C00000"/>
                </a:solidFill>
              </a:rPr>
              <a:t>realistic</a:t>
            </a:r>
            <a:r>
              <a:rPr lang="en-US" sz="2200" dirty="0"/>
              <a:t> and </a:t>
            </a:r>
            <a:r>
              <a:rPr lang="en-US" sz="2200" dirty="0">
                <a:solidFill>
                  <a:srgbClr val="C00000"/>
                </a:solidFill>
              </a:rPr>
              <a:t>visually appealing </a:t>
            </a:r>
            <a:r>
              <a:rPr lang="en-US" sz="2200" dirty="0"/>
              <a:t>environments.</a:t>
            </a:r>
          </a:p>
        </p:txBody>
      </p:sp>
    </p:spTree>
    <p:extLst>
      <p:ext uri="{BB962C8B-B14F-4D97-AF65-F5344CB8AC3E}">
        <p14:creationId xmlns:p14="http://schemas.microsoft.com/office/powerpoint/2010/main" val="122811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12AB-A528-88C9-0E6E-6F6314470E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5753F0-2BBD-4CB4-F3E8-F9BCFA4A619D}"/>
              </a:ext>
            </a:extLst>
          </p:cNvPr>
          <p:cNvSpPr>
            <a:spLocks noGrp="1"/>
          </p:cNvSpPr>
          <p:nvPr>
            <p:ph type="title"/>
          </p:nvPr>
        </p:nvSpPr>
        <p:spPr>
          <a:xfrm>
            <a:off x="0" y="1"/>
            <a:ext cx="12192000" cy="711200"/>
          </a:xfrm>
        </p:spPr>
        <p:txBody>
          <a:bodyPr/>
          <a:lstStyle/>
          <a:p>
            <a:r>
              <a:rPr lang="en-US" dirty="0"/>
              <a:t>Real-time computer graphics in AR-VR</a:t>
            </a:r>
            <a:endParaRPr lang="en-IN" dirty="0"/>
          </a:p>
        </p:txBody>
      </p:sp>
      <p:sp>
        <p:nvSpPr>
          <p:cNvPr id="5" name="Content Placeholder 4">
            <a:extLst>
              <a:ext uri="{FF2B5EF4-FFF2-40B4-BE49-F238E27FC236}">
                <a16:creationId xmlns:a16="http://schemas.microsoft.com/office/drawing/2014/main" id="{3A8F42BB-6560-00B3-6F39-3F22A7938D20}"/>
              </a:ext>
            </a:extLst>
          </p:cNvPr>
          <p:cNvSpPr>
            <a:spLocks noGrp="1"/>
          </p:cNvSpPr>
          <p:nvPr>
            <p:ph idx="1"/>
          </p:nvPr>
        </p:nvSpPr>
        <p:spPr>
          <a:xfrm>
            <a:off x="131763" y="863600"/>
            <a:ext cx="11867404" cy="5591175"/>
          </a:xfrm>
        </p:spPr>
        <p:txBody>
          <a:bodyPr/>
          <a:lstStyle/>
          <a:p>
            <a:pPr marL="457200" indent="-457200">
              <a:buFont typeface="+mj-lt"/>
              <a:buAutoNum type="alphaLcPeriod" startAt="3"/>
            </a:pPr>
            <a:r>
              <a:rPr lang="en-US" sz="2200" b="1" dirty="0"/>
              <a:t>Level of Detail (LOD): </a:t>
            </a:r>
            <a:r>
              <a:rPr lang="en-US" sz="2200" dirty="0"/>
              <a:t>In AR-VR, objects at varying distances from the user need different </a:t>
            </a:r>
            <a:r>
              <a:rPr lang="en-US" sz="2200" dirty="0">
                <a:solidFill>
                  <a:srgbClr val="C00000"/>
                </a:solidFill>
              </a:rPr>
              <a:t>levels of detail </a:t>
            </a:r>
            <a:r>
              <a:rPr lang="en-US" sz="2200" dirty="0"/>
              <a:t>to maintain </a:t>
            </a:r>
            <a:r>
              <a:rPr lang="en-US" sz="2200" dirty="0">
                <a:solidFill>
                  <a:srgbClr val="C00000"/>
                </a:solidFill>
              </a:rPr>
              <a:t>performance</a:t>
            </a:r>
            <a:r>
              <a:rPr lang="en-US" sz="2200" dirty="0"/>
              <a:t>. LOD techniques adjust the </a:t>
            </a:r>
            <a:r>
              <a:rPr lang="en-US" sz="2200" dirty="0">
                <a:solidFill>
                  <a:srgbClr val="C00000"/>
                </a:solidFill>
              </a:rPr>
              <a:t>complexity</a:t>
            </a:r>
            <a:r>
              <a:rPr lang="en-US" sz="2200" dirty="0"/>
              <a:t> of 3D models based on the user's </a:t>
            </a:r>
            <a:r>
              <a:rPr lang="en-US" sz="2200" dirty="0">
                <a:solidFill>
                  <a:srgbClr val="C00000"/>
                </a:solidFill>
              </a:rPr>
              <a:t>distance</a:t>
            </a:r>
            <a:r>
              <a:rPr lang="en-US" sz="2200" dirty="0"/>
              <a:t>, ensuring </a:t>
            </a:r>
            <a:r>
              <a:rPr lang="en-US" sz="2200" dirty="0">
                <a:solidFill>
                  <a:srgbClr val="C00000"/>
                </a:solidFill>
              </a:rPr>
              <a:t>efficient</a:t>
            </a:r>
            <a:r>
              <a:rPr lang="en-US" sz="2200" dirty="0"/>
              <a:t> </a:t>
            </a:r>
            <a:r>
              <a:rPr lang="en-US" sz="2200" dirty="0">
                <a:solidFill>
                  <a:srgbClr val="C00000"/>
                </a:solidFill>
              </a:rPr>
              <a:t>use of resources </a:t>
            </a:r>
            <a:r>
              <a:rPr lang="en-US" sz="2200" dirty="0"/>
              <a:t>and consistent performance.</a:t>
            </a:r>
          </a:p>
          <a:p>
            <a:pPr marL="457200" indent="-457200">
              <a:buFont typeface="+mj-lt"/>
              <a:buAutoNum type="alphaLcPeriod" startAt="3"/>
            </a:pPr>
            <a:r>
              <a:rPr lang="en-US" sz="2200" b="1" dirty="0"/>
              <a:t>Occlusion Culling: </a:t>
            </a:r>
            <a:r>
              <a:rPr lang="en-US" sz="2200" dirty="0"/>
              <a:t>AR-VR environments often involve a mix of </a:t>
            </a:r>
            <a:r>
              <a:rPr lang="en-US" sz="2200" dirty="0">
                <a:solidFill>
                  <a:srgbClr val="C00000"/>
                </a:solidFill>
              </a:rPr>
              <a:t>real-world</a:t>
            </a:r>
            <a:r>
              <a:rPr lang="en-US" sz="2200" dirty="0"/>
              <a:t> and </a:t>
            </a:r>
            <a:r>
              <a:rPr lang="en-US" sz="2200" dirty="0">
                <a:solidFill>
                  <a:srgbClr val="C00000"/>
                </a:solidFill>
              </a:rPr>
              <a:t>virtual objects</a:t>
            </a:r>
            <a:r>
              <a:rPr lang="en-US" sz="2200" dirty="0"/>
              <a:t>. Occlusion culling techniques determine which virtual objects are visible to the user, considering occlusions caused by real-world objects, and only render the </a:t>
            </a:r>
            <a:r>
              <a:rPr lang="en-US" sz="2200" dirty="0">
                <a:solidFill>
                  <a:srgbClr val="C00000"/>
                </a:solidFill>
              </a:rPr>
              <a:t>necessary content</a:t>
            </a:r>
            <a:r>
              <a:rPr lang="en-US" sz="2200" dirty="0"/>
              <a:t>, saving </a:t>
            </a:r>
            <a:r>
              <a:rPr lang="en-US" sz="2200" dirty="0">
                <a:solidFill>
                  <a:srgbClr val="C00000"/>
                </a:solidFill>
              </a:rPr>
              <a:t>computational resources</a:t>
            </a:r>
            <a:r>
              <a:rPr lang="en-US" sz="2200" dirty="0"/>
              <a:t>.</a:t>
            </a:r>
          </a:p>
          <a:p>
            <a:pPr marL="457200" indent="-457200">
              <a:buFont typeface="+mj-lt"/>
              <a:buAutoNum type="alphaLcPeriod" startAt="3"/>
            </a:pPr>
            <a:r>
              <a:rPr lang="en-US" sz="2200" b="1" dirty="0"/>
              <a:t>Texturing: </a:t>
            </a:r>
            <a:r>
              <a:rPr lang="en-US" sz="2200" dirty="0"/>
              <a:t>Real-time </a:t>
            </a:r>
            <a:r>
              <a:rPr lang="en-US" sz="2200" dirty="0">
                <a:solidFill>
                  <a:srgbClr val="C00000"/>
                </a:solidFill>
              </a:rPr>
              <a:t>texture mapping </a:t>
            </a:r>
            <a:r>
              <a:rPr lang="en-US" sz="2200" dirty="0"/>
              <a:t>and </a:t>
            </a:r>
            <a:r>
              <a:rPr lang="en-US" sz="2200" dirty="0">
                <a:solidFill>
                  <a:srgbClr val="C00000"/>
                </a:solidFill>
              </a:rPr>
              <a:t>compression techniques </a:t>
            </a:r>
            <a:r>
              <a:rPr lang="en-US" sz="2200" dirty="0"/>
              <a:t>allow </a:t>
            </a:r>
            <a:r>
              <a:rPr lang="en-US" sz="2200" dirty="0">
                <a:solidFill>
                  <a:srgbClr val="C00000"/>
                </a:solidFill>
              </a:rPr>
              <a:t>high-resolution textures </a:t>
            </a:r>
            <a:r>
              <a:rPr lang="en-US" sz="2200" dirty="0"/>
              <a:t>to be applied to virtual objects without significant performance impact. This enhances the </a:t>
            </a:r>
            <a:r>
              <a:rPr lang="en-US" sz="2200" dirty="0">
                <a:solidFill>
                  <a:srgbClr val="C00000"/>
                </a:solidFill>
              </a:rPr>
              <a:t>visual quality</a:t>
            </a:r>
            <a:r>
              <a:rPr lang="en-US" sz="2200" dirty="0"/>
              <a:t> of the AR-VR experience.</a:t>
            </a:r>
          </a:p>
          <a:p>
            <a:pPr marL="457200" indent="-457200">
              <a:buFont typeface="+mj-lt"/>
              <a:buAutoNum type="alphaLcPeriod" startAt="3"/>
            </a:pPr>
            <a:r>
              <a:rPr lang="en-US" sz="2200" b="1" dirty="0"/>
              <a:t>Dynamic Shadows: </a:t>
            </a:r>
            <a:r>
              <a:rPr lang="en-US" sz="2200" dirty="0"/>
              <a:t>Real-time </a:t>
            </a:r>
            <a:r>
              <a:rPr lang="en-US" sz="2200" dirty="0">
                <a:solidFill>
                  <a:srgbClr val="C00000"/>
                </a:solidFill>
              </a:rPr>
              <a:t>shadow mapping </a:t>
            </a:r>
            <a:r>
              <a:rPr lang="en-US" sz="2200" dirty="0"/>
              <a:t>techniques create </a:t>
            </a:r>
            <a:r>
              <a:rPr lang="en-US" sz="2200" dirty="0">
                <a:solidFill>
                  <a:srgbClr val="C00000"/>
                </a:solidFill>
              </a:rPr>
              <a:t>dynamic shadows </a:t>
            </a:r>
            <a:r>
              <a:rPr lang="en-US" sz="2200" dirty="0"/>
              <a:t>cast by virtual objects and real-world elements. This enhances the </a:t>
            </a:r>
            <a:r>
              <a:rPr lang="en-US" sz="2200" dirty="0">
                <a:solidFill>
                  <a:srgbClr val="C00000"/>
                </a:solidFill>
              </a:rPr>
              <a:t>sense of depth </a:t>
            </a:r>
            <a:r>
              <a:rPr lang="en-US" sz="2200" dirty="0"/>
              <a:t>and </a:t>
            </a:r>
            <a:r>
              <a:rPr lang="en-US" sz="2200" dirty="0">
                <a:solidFill>
                  <a:srgbClr val="C00000"/>
                </a:solidFill>
              </a:rPr>
              <a:t>realism</a:t>
            </a:r>
            <a:r>
              <a:rPr lang="en-US" sz="2200" dirty="0"/>
              <a:t> in AR-VR environments.</a:t>
            </a:r>
          </a:p>
          <a:p>
            <a:pPr marL="457200" indent="-457200">
              <a:buFont typeface="+mj-lt"/>
              <a:buAutoNum type="alphaLcPeriod" startAt="3"/>
            </a:pPr>
            <a:r>
              <a:rPr lang="en-US" sz="2200" b="1" dirty="0"/>
              <a:t>Post-Processing Effects: </a:t>
            </a:r>
            <a:r>
              <a:rPr lang="en-US" sz="2200" dirty="0"/>
              <a:t>Post-processing effects, like </a:t>
            </a:r>
            <a:r>
              <a:rPr lang="en-US" sz="2200" dirty="0">
                <a:solidFill>
                  <a:srgbClr val="C00000"/>
                </a:solidFill>
              </a:rPr>
              <a:t>bloom</a:t>
            </a:r>
            <a:r>
              <a:rPr lang="en-US" sz="2200" dirty="0"/>
              <a:t>, </a:t>
            </a:r>
            <a:r>
              <a:rPr lang="en-US" sz="2200" dirty="0">
                <a:solidFill>
                  <a:srgbClr val="C00000"/>
                </a:solidFill>
              </a:rPr>
              <a:t>motion blur</a:t>
            </a:r>
            <a:r>
              <a:rPr lang="en-US" sz="2200" dirty="0"/>
              <a:t>, and </a:t>
            </a:r>
            <a:r>
              <a:rPr lang="en-US" sz="2200" dirty="0">
                <a:solidFill>
                  <a:srgbClr val="C00000"/>
                </a:solidFill>
              </a:rPr>
              <a:t>depth of field</a:t>
            </a:r>
            <a:r>
              <a:rPr lang="en-US" sz="2200" dirty="0"/>
              <a:t>, are applied to the rendered images to enhance </a:t>
            </a:r>
            <a:r>
              <a:rPr lang="en-US" sz="2200" dirty="0">
                <a:solidFill>
                  <a:srgbClr val="C00000"/>
                </a:solidFill>
              </a:rPr>
              <a:t>visual quality </a:t>
            </a:r>
            <a:r>
              <a:rPr lang="en-US" sz="2200" dirty="0"/>
              <a:t>and </a:t>
            </a:r>
            <a:r>
              <a:rPr lang="en-US" sz="2200" dirty="0">
                <a:solidFill>
                  <a:srgbClr val="C00000"/>
                </a:solidFill>
              </a:rPr>
              <a:t>cinematic feel </a:t>
            </a:r>
            <a:r>
              <a:rPr lang="en-US" sz="2200" dirty="0"/>
              <a:t>in real-time.</a:t>
            </a:r>
          </a:p>
          <a:p>
            <a:pPr marL="457200" indent="-457200">
              <a:buFont typeface="+mj-lt"/>
              <a:buAutoNum type="alphaLcPeriod" startAt="3"/>
            </a:pPr>
            <a:endParaRPr lang="en-US" sz="2200" dirty="0"/>
          </a:p>
        </p:txBody>
      </p:sp>
    </p:spTree>
    <p:extLst>
      <p:ext uri="{BB962C8B-B14F-4D97-AF65-F5344CB8AC3E}">
        <p14:creationId xmlns:p14="http://schemas.microsoft.com/office/powerpoint/2010/main" val="33829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E7C47-8BB3-28BB-7187-6B90AF046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FA793-7183-FE94-4789-1C0DFA54CF99}"/>
              </a:ext>
            </a:extLst>
          </p:cNvPr>
          <p:cNvSpPr>
            <a:spLocks noGrp="1"/>
          </p:cNvSpPr>
          <p:nvPr>
            <p:ph type="title"/>
          </p:nvPr>
        </p:nvSpPr>
        <p:spPr>
          <a:xfrm>
            <a:off x="0" y="1"/>
            <a:ext cx="12192000" cy="711200"/>
          </a:xfrm>
        </p:spPr>
        <p:txBody>
          <a:bodyPr>
            <a:normAutofit/>
          </a:bodyPr>
          <a:lstStyle/>
          <a:p>
            <a:r>
              <a:rPr lang="en-US" dirty="0"/>
              <a:t>What is AR?</a:t>
            </a:r>
          </a:p>
        </p:txBody>
      </p:sp>
      <p:sp>
        <p:nvSpPr>
          <p:cNvPr id="3" name="Content Placeholder 2">
            <a:extLst>
              <a:ext uri="{FF2B5EF4-FFF2-40B4-BE49-F238E27FC236}">
                <a16:creationId xmlns:a16="http://schemas.microsoft.com/office/drawing/2014/main" id="{744EB13C-455E-ABA4-CD6F-10483A83847B}"/>
              </a:ext>
            </a:extLst>
          </p:cNvPr>
          <p:cNvSpPr>
            <a:spLocks noGrp="1"/>
          </p:cNvSpPr>
          <p:nvPr>
            <p:ph idx="1"/>
          </p:nvPr>
        </p:nvSpPr>
        <p:spPr>
          <a:xfrm>
            <a:off x="131763" y="863600"/>
            <a:ext cx="11867404" cy="5591175"/>
          </a:xfrm>
        </p:spPr>
        <p:txBody>
          <a:bodyPr/>
          <a:lstStyle/>
          <a:p>
            <a:r>
              <a:rPr lang="en-US" dirty="0">
                <a:solidFill>
                  <a:srgbClr val="C00000"/>
                </a:solidFill>
              </a:rPr>
              <a:t>Augmented Reality </a:t>
            </a:r>
            <a:r>
              <a:rPr lang="en-US" dirty="0"/>
              <a:t>(AR) augments your surroundings by </a:t>
            </a:r>
            <a:r>
              <a:rPr lang="en-US" dirty="0">
                <a:solidFill>
                  <a:srgbClr val="C00000"/>
                </a:solidFill>
              </a:rPr>
              <a:t>adding digital elements </a:t>
            </a:r>
            <a:r>
              <a:rPr lang="en-US" dirty="0"/>
              <a:t>to the real world, often by using the camera on a smartphone. </a:t>
            </a:r>
          </a:p>
          <a:p>
            <a:r>
              <a:rPr lang="en-US" dirty="0"/>
              <a:t>The primary value of AR is the manner in which components of the digital world blend into a person's </a:t>
            </a:r>
            <a:r>
              <a:rPr lang="en-US" dirty="0">
                <a:solidFill>
                  <a:srgbClr val="C00000"/>
                </a:solidFill>
              </a:rPr>
              <a:t>perception</a:t>
            </a:r>
            <a:r>
              <a:rPr lang="en-US" dirty="0"/>
              <a:t> of the </a:t>
            </a:r>
            <a:r>
              <a:rPr lang="en-US" dirty="0">
                <a:solidFill>
                  <a:srgbClr val="C00000"/>
                </a:solidFill>
              </a:rPr>
              <a:t>real world</a:t>
            </a:r>
            <a:r>
              <a:rPr lang="en-US" dirty="0"/>
              <a:t>, not as a simple display of data, but through the integration of sensations, which are perceived as natural parts of an environment. </a:t>
            </a:r>
          </a:p>
          <a:p>
            <a:r>
              <a:rPr lang="en-US" dirty="0">
                <a:solidFill>
                  <a:srgbClr val="C00000"/>
                </a:solidFill>
              </a:rPr>
              <a:t>Augmented Reality </a:t>
            </a:r>
            <a:r>
              <a:rPr lang="en-US" dirty="0"/>
              <a:t>(AR) is a technology that </a:t>
            </a:r>
            <a:r>
              <a:rPr lang="en-US" dirty="0">
                <a:solidFill>
                  <a:srgbClr val="C00000"/>
                </a:solidFill>
              </a:rPr>
              <a:t>integrates digital information </a:t>
            </a:r>
            <a:r>
              <a:rPr lang="en-US" dirty="0"/>
              <a:t>and </a:t>
            </a:r>
            <a:r>
              <a:rPr lang="en-US" dirty="0">
                <a:solidFill>
                  <a:srgbClr val="C00000"/>
                </a:solidFill>
              </a:rPr>
              <a:t>virtual objects </a:t>
            </a:r>
            <a:r>
              <a:rPr lang="en-US" dirty="0"/>
              <a:t>into the real-world environment. It enhances a user's perception of reality by overlaying </a:t>
            </a:r>
            <a:r>
              <a:rPr lang="en-US" dirty="0">
                <a:solidFill>
                  <a:srgbClr val="C00000"/>
                </a:solidFill>
              </a:rPr>
              <a:t>computer-generated content</a:t>
            </a:r>
            <a:r>
              <a:rPr lang="en-US" dirty="0"/>
              <a:t>, such as images, videos, 3D models, and text, onto the physical world.</a:t>
            </a:r>
          </a:p>
          <a:p>
            <a:r>
              <a:rPr lang="en-US" dirty="0"/>
              <a:t>The most common areas where AR is used in the </a:t>
            </a:r>
            <a:r>
              <a:rPr lang="en-US" dirty="0">
                <a:solidFill>
                  <a:srgbClr val="C00000"/>
                </a:solidFill>
              </a:rPr>
              <a:t>industry</a:t>
            </a:r>
            <a:r>
              <a:rPr lang="en-US" dirty="0"/>
              <a:t> are </a:t>
            </a:r>
            <a:r>
              <a:rPr lang="en-US" dirty="0">
                <a:solidFill>
                  <a:srgbClr val="C00000"/>
                </a:solidFill>
              </a:rPr>
              <a:t>training</a:t>
            </a:r>
            <a:r>
              <a:rPr lang="en-US" dirty="0"/>
              <a:t>, </a:t>
            </a:r>
            <a:r>
              <a:rPr lang="en-US" dirty="0">
                <a:solidFill>
                  <a:srgbClr val="C00000"/>
                </a:solidFill>
              </a:rPr>
              <a:t>education</a:t>
            </a:r>
            <a:r>
              <a:rPr lang="en-US" dirty="0"/>
              <a:t>, </a:t>
            </a:r>
            <a:r>
              <a:rPr lang="en-US" dirty="0">
                <a:solidFill>
                  <a:srgbClr val="C00000"/>
                </a:solidFill>
              </a:rPr>
              <a:t>audits</a:t>
            </a:r>
            <a:r>
              <a:rPr lang="en-US" dirty="0"/>
              <a:t>, and </a:t>
            </a:r>
            <a:r>
              <a:rPr lang="en-US" dirty="0">
                <a:solidFill>
                  <a:srgbClr val="C00000"/>
                </a:solidFill>
              </a:rPr>
              <a:t>inspections</a:t>
            </a:r>
            <a:r>
              <a:rPr lang="en-US" dirty="0"/>
              <a:t>. </a:t>
            </a:r>
          </a:p>
          <a:p>
            <a:r>
              <a:rPr lang="en-US" dirty="0"/>
              <a:t>But also, healthcare has taken advantage of the technology- through the right applications, surgeons and skilled specialists can practice complex procedures without risking expensive resources or patient comfort.</a:t>
            </a:r>
          </a:p>
        </p:txBody>
      </p:sp>
    </p:spTree>
    <p:extLst>
      <p:ext uri="{BB962C8B-B14F-4D97-AF65-F5344CB8AC3E}">
        <p14:creationId xmlns:p14="http://schemas.microsoft.com/office/powerpoint/2010/main" val="168232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35A1E-D27A-7DC5-F12C-ACE0C16030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790131-4922-087F-52A2-E82BC6C29DF9}"/>
              </a:ext>
            </a:extLst>
          </p:cNvPr>
          <p:cNvSpPr>
            <a:spLocks noGrp="1"/>
          </p:cNvSpPr>
          <p:nvPr>
            <p:ph type="title"/>
          </p:nvPr>
        </p:nvSpPr>
        <p:spPr>
          <a:xfrm>
            <a:off x="0" y="1"/>
            <a:ext cx="12192000" cy="711200"/>
          </a:xfrm>
        </p:spPr>
        <p:txBody>
          <a:bodyPr/>
          <a:lstStyle/>
          <a:p>
            <a:r>
              <a:rPr lang="en-US" dirty="0"/>
              <a:t>Real-time computer graphics in AR-VR</a:t>
            </a:r>
            <a:endParaRPr lang="en-IN" dirty="0"/>
          </a:p>
        </p:txBody>
      </p:sp>
      <p:sp>
        <p:nvSpPr>
          <p:cNvPr id="5" name="Content Placeholder 4">
            <a:extLst>
              <a:ext uri="{FF2B5EF4-FFF2-40B4-BE49-F238E27FC236}">
                <a16:creationId xmlns:a16="http://schemas.microsoft.com/office/drawing/2014/main" id="{9BE81949-291A-ADE0-0B85-0278B330EE5A}"/>
              </a:ext>
            </a:extLst>
          </p:cNvPr>
          <p:cNvSpPr>
            <a:spLocks noGrp="1"/>
          </p:cNvSpPr>
          <p:nvPr>
            <p:ph idx="1"/>
          </p:nvPr>
        </p:nvSpPr>
        <p:spPr>
          <a:xfrm>
            <a:off x="131763" y="863600"/>
            <a:ext cx="11867404" cy="5591175"/>
          </a:xfrm>
        </p:spPr>
        <p:txBody>
          <a:bodyPr/>
          <a:lstStyle/>
          <a:p>
            <a:pPr marL="457200" indent="-457200">
              <a:buFont typeface="+mj-lt"/>
              <a:buAutoNum type="alphaLcPeriod" startAt="8"/>
            </a:pPr>
            <a:r>
              <a:rPr lang="en-US" sz="2200" b="1" dirty="0"/>
              <a:t>Particle Systems: </a:t>
            </a:r>
            <a:r>
              <a:rPr lang="en-US" sz="2200" dirty="0"/>
              <a:t>Particle systems are used to create </a:t>
            </a:r>
            <a:r>
              <a:rPr lang="en-US" sz="2200" dirty="0">
                <a:solidFill>
                  <a:srgbClr val="C00000"/>
                </a:solidFill>
              </a:rPr>
              <a:t>dynamic effects </a:t>
            </a:r>
            <a:r>
              <a:rPr lang="en-US" sz="2200" dirty="0"/>
              <a:t>such as </a:t>
            </a:r>
            <a:r>
              <a:rPr lang="en-US" sz="2200" dirty="0">
                <a:solidFill>
                  <a:srgbClr val="C00000"/>
                </a:solidFill>
              </a:rPr>
              <a:t>smoke</a:t>
            </a:r>
            <a:r>
              <a:rPr lang="en-US" sz="2200" dirty="0"/>
              <a:t>, </a:t>
            </a:r>
            <a:r>
              <a:rPr lang="en-US" sz="2200" dirty="0">
                <a:solidFill>
                  <a:srgbClr val="C00000"/>
                </a:solidFill>
              </a:rPr>
              <a:t>fire</a:t>
            </a:r>
            <a:r>
              <a:rPr lang="en-US" sz="2200" dirty="0"/>
              <a:t>, </a:t>
            </a:r>
            <a:r>
              <a:rPr lang="en-US" sz="2200" dirty="0">
                <a:solidFill>
                  <a:srgbClr val="C00000"/>
                </a:solidFill>
              </a:rPr>
              <a:t>water splashes</a:t>
            </a:r>
            <a:r>
              <a:rPr lang="en-US" sz="2200" dirty="0"/>
              <a:t>, and </a:t>
            </a:r>
            <a:r>
              <a:rPr lang="en-US" sz="2200" dirty="0">
                <a:solidFill>
                  <a:srgbClr val="C00000"/>
                </a:solidFill>
              </a:rPr>
              <a:t>explosions</a:t>
            </a:r>
            <a:r>
              <a:rPr lang="en-US" sz="2200" dirty="0"/>
              <a:t> in AR-VR environments. These effects add realism and interactivity to the virtual scenes.</a:t>
            </a:r>
          </a:p>
          <a:p>
            <a:pPr marL="457200" indent="-457200">
              <a:buFont typeface="+mj-lt"/>
              <a:buAutoNum type="alphaLcPeriod" startAt="8"/>
            </a:pPr>
            <a:r>
              <a:rPr lang="en-US" sz="2200" b="1" dirty="0"/>
              <a:t>Stereoscopic Rendering: </a:t>
            </a:r>
            <a:r>
              <a:rPr lang="en-US" sz="2200" dirty="0"/>
              <a:t>For VR, real-time </a:t>
            </a:r>
            <a:r>
              <a:rPr lang="en-US" sz="2200" dirty="0">
                <a:solidFill>
                  <a:srgbClr val="C00000"/>
                </a:solidFill>
              </a:rPr>
              <a:t>stereoscopic rendering </a:t>
            </a:r>
            <a:r>
              <a:rPr lang="en-US" sz="2200" dirty="0"/>
              <a:t>techniques are used to create </a:t>
            </a:r>
            <a:r>
              <a:rPr lang="en-US" sz="2200" dirty="0">
                <a:solidFill>
                  <a:srgbClr val="C00000"/>
                </a:solidFill>
              </a:rPr>
              <a:t>separate images </a:t>
            </a:r>
            <a:r>
              <a:rPr lang="en-US" sz="2200" dirty="0"/>
              <a:t>for </a:t>
            </a:r>
            <a:r>
              <a:rPr lang="en-US" sz="2200" dirty="0">
                <a:solidFill>
                  <a:srgbClr val="C00000"/>
                </a:solidFill>
              </a:rPr>
              <a:t>each eye</a:t>
            </a:r>
            <a:r>
              <a:rPr lang="en-US" sz="2200" dirty="0"/>
              <a:t>, providing a </a:t>
            </a:r>
            <a:r>
              <a:rPr lang="en-US" sz="2200" dirty="0">
                <a:solidFill>
                  <a:srgbClr val="C00000"/>
                </a:solidFill>
              </a:rPr>
              <a:t>sense of depth </a:t>
            </a:r>
            <a:r>
              <a:rPr lang="en-US" sz="2200" dirty="0"/>
              <a:t>and </a:t>
            </a:r>
            <a:r>
              <a:rPr lang="en-US" sz="2200" dirty="0">
                <a:solidFill>
                  <a:srgbClr val="C00000"/>
                </a:solidFill>
              </a:rPr>
              <a:t>three-dimensionality</a:t>
            </a:r>
            <a:r>
              <a:rPr lang="en-US" sz="2200" dirty="0"/>
              <a:t>.</a:t>
            </a:r>
          </a:p>
          <a:p>
            <a:r>
              <a:rPr lang="en-US" dirty="0"/>
              <a:t>Real-time computer graphics in AR-VR are continually evolving with advancements in hardware and software technologies, enabling increasingly realistic and immersive experiences for users.</a:t>
            </a:r>
          </a:p>
        </p:txBody>
      </p:sp>
    </p:spTree>
    <p:extLst>
      <p:ext uri="{BB962C8B-B14F-4D97-AF65-F5344CB8AC3E}">
        <p14:creationId xmlns:p14="http://schemas.microsoft.com/office/powerpoint/2010/main" val="417808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CA847-9310-21CA-C7FA-775C61BB4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97508-A148-DD68-3468-712FB98DC451}"/>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Flight simulation AR-VR</a:t>
            </a:r>
          </a:p>
        </p:txBody>
      </p:sp>
      <p:sp>
        <p:nvSpPr>
          <p:cNvPr id="3" name="Text Placeholder 2">
            <a:extLst>
              <a:ext uri="{FF2B5EF4-FFF2-40B4-BE49-F238E27FC236}">
                <a16:creationId xmlns:a16="http://schemas.microsoft.com/office/drawing/2014/main" id="{13BC232B-6AC7-C033-6884-6272E357F2CA}"/>
              </a:ext>
            </a:extLst>
          </p:cNvPr>
          <p:cNvSpPr>
            <a:spLocks noGrp="1"/>
          </p:cNvSpPr>
          <p:nvPr>
            <p:ph type="body" idx="1"/>
          </p:nvPr>
        </p:nvSpPr>
        <p:spPr/>
        <p:txBody>
          <a:bodyPr/>
          <a:lstStyle/>
          <a:p>
            <a:r>
              <a:rPr lang="en-US" dirty="0"/>
              <a:t>Section - 9</a:t>
            </a:r>
          </a:p>
        </p:txBody>
      </p:sp>
    </p:spTree>
    <p:extLst>
      <p:ext uri="{BB962C8B-B14F-4D97-AF65-F5344CB8AC3E}">
        <p14:creationId xmlns:p14="http://schemas.microsoft.com/office/powerpoint/2010/main" val="1439771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A4E15-10C7-65D6-5AA8-D8B0882F09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F10F8F-573F-C977-A65C-D8642B95C8DE}"/>
              </a:ext>
            </a:extLst>
          </p:cNvPr>
          <p:cNvSpPr>
            <a:spLocks noGrp="1"/>
          </p:cNvSpPr>
          <p:nvPr>
            <p:ph type="title"/>
          </p:nvPr>
        </p:nvSpPr>
        <p:spPr>
          <a:xfrm>
            <a:off x="0" y="1"/>
            <a:ext cx="12192000" cy="711200"/>
          </a:xfrm>
        </p:spPr>
        <p:txBody>
          <a:bodyPr/>
          <a:lstStyle/>
          <a:p>
            <a:r>
              <a:rPr lang="en-US" dirty="0"/>
              <a:t>Flight simulation ARVR</a:t>
            </a:r>
            <a:endParaRPr lang="en-IN" dirty="0"/>
          </a:p>
        </p:txBody>
      </p:sp>
      <p:sp>
        <p:nvSpPr>
          <p:cNvPr id="5" name="Content Placeholder 4">
            <a:extLst>
              <a:ext uri="{FF2B5EF4-FFF2-40B4-BE49-F238E27FC236}">
                <a16:creationId xmlns:a16="http://schemas.microsoft.com/office/drawing/2014/main" id="{1216EAE3-E4CF-B1E0-703A-2C4D1CDA2C7B}"/>
              </a:ext>
            </a:extLst>
          </p:cNvPr>
          <p:cNvSpPr>
            <a:spLocks noGrp="1"/>
          </p:cNvSpPr>
          <p:nvPr>
            <p:ph idx="1"/>
          </p:nvPr>
        </p:nvSpPr>
        <p:spPr>
          <a:xfrm>
            <a:off x="131763" y="863600"/>
            <a:ext cx="11867404" cy="5591175"/>
          </a:xfrm>
        </p:spPr>
        <p:txBody>
          <a:bodyPr/>
          <a:lstStyle/>
          <a:p>
            <a:r>
              <a:rPr lang="en-US" dirty="0"/>
              <a:t>Flight simulation in the context of </a:t>
            </a:r>
            <a:r>
              <a:rPr lang="en-US" dirty="0">
                <a:solidFill>
                  <a:srgbClr val="C00000"/>
                </a:solidFill>
              </a:rPr>
              <a:t>Augmented Reality </a:t>
            </a:r>
            <a:r>
              <a:rPr lang="en-US" dirty="0"/>
              <a:t>(AR) and </a:t>
            </a:r>
            <a:r>
              <a:rPr lang="en-US" dirty="0">
                <a:solidFill>
                  <a:srgbClr val="C00000"/>
                </a:solidFill>
              </a:rPr>
              <a:t>Virtual Reality </a:t>
            </a:r>
            <a:r>
              <a:rPr lang="en-US" dirty="0"/>
              <a:t>(VR), often referred to as </a:t>
            </a:r>
            <a:r>
              <a:rPr lang="en-US" dirty="0">
                <a:solidFill>
                  <a:srgbClr val="C00000"/>
                </a:solidFill>
              </a:rPr>
              <a:t>AR-VR flight simulation</a:t>
            </a:r>
            <a:r>
              <a:rPr lang="en-US" dirty="0"/>
              <a:t>, is a </a:t>
            </a:r>
            <a:r>
              <a:rPr lang="en-US" dirty="0">
                <a:solidFill>
                  <a:srgbClr val="C00000"/>
                </a:solidFill>
              </a:rPr>
              <a:t>cutting-edge application </a:t>
            </a:r>
            <a:r>
              <a:rPr lang="en-US" dirty="0"/>
              <a:t>that combines the </a:t>
            </a:r>
            <a:r>
              <a:rPr lang="en-US" dirty="0">
                <a:solidFill>
                  <a:srgbClr val="C00000"/>
                </a:solidFill>
              </a:rPr>
              <a:t>realism of flight simulation</a:t>
            </a:r>
            <a:r>
              <a:rPr lang="en-US" dirty="0"/>
              <a:t> with the </a:t>
            </a:r>
            <a:r>
              <a:rPr lang="en-US" dirty="0">
                <a:solidFill>
                  <a:srgbClr val="C00000"/>
                </a:solidFill>
              </a:rPr>
              <a:t>immersive capabilities </a:t>
            </a:r>
            <a:r>
              <a:rPr lang="en-US" dirty="0"/>
              <a:t>of AR and VR technologies. </a:t>
            </a:r>
          </a:p>
          <a:p>
            <a:r>
              <a:rPr lang="en-US" dirty="0"/>
              <a:t>It offers </a:t>
            </a:r>
            <a:r>
              <a:rPr lang="en-US" dirty="0">
                <a:solidFill>
                  <a:srgbClr val="C00000"/>
                </a:solidFill>
              </a:rPr>
              <a:t>pilots</a:t>
            </a:r>
            <a:r>
              <a:rPr lang="en-US" dirty="0"/>
              <a:t> and </a:t>
            </a:r>
            <a:r>
              <a:rPr lang="en-US" dirty="0">
                <a:solidFill>
                  <a:srgbClr val="C00000"/>
                </a:solidFill>
              </a:rPr>
              <a:t>aviation enthusiasts </a:t>
            </a:r>
            <a:r>
              <a:rPr lang="en-US" dirty="0"/>
              <a:t>an even more </a:t>
            </a:r>
            <a:r>
              <a:rPr lang="en-US" dirty="0">
                <a:solidFill>
                  <a:srgbClr val="C00000"/>
                </a:solidFill>
              </a:rPr>
              <a:t>engaging </a:t>
            </a:r>
            <a:r>
              <a:rPr lang="en-US" dirty="0"/>
              <a:t>and </a:t>
            </a:r>
            <a:r>
              <a:rPr lang="en-US" dirty="0">
                <a:solidFill>
                  <a:srgbClr val="C00000"/>
                </a:solidFill>
              </a:rPr>
              <a:t>authentic</a:t>
            </a:r>
            <a:r>
              <a:rPr lang="en-US" dirty="0"/>
              <a:t> experience by leveraging the benefits of AR and VR in the </a:t>
            </a:r>
            <a:r>
              <a:rPr lang="en-US" dirty="0">
                <a:solidFill>
                  <a:srgbClr val="C00000"/>
                </a:solidFill>
              </a:rPr>
              <a:t>flight training </a:t>
            </a:r>
            <a:r>
              <a:rPr lang="en-US" dirty="0"/>
              <a:t>and </a:t>
            </a:r>
            <a:r>
              <a:rPr lang="en-US" dirty="0">
                <a:solidFill>
                  <a:srgbClr val="C00000"/>
                </a:solidFill>
              </a:rPr>
              <a:t>entertainment industries</a:t>
            </a:r>
            <a:r>
              <a:rPr lang="en-US" dirty="0"/>
              <a:t>. </a:t>
            </a:r>
          </a:p>
          <a:p>
            <a:r>
              <a:rPr lang="en-US" dirty="0"/>
              <a:t>Here's how AR and VR enhance flight simulation:</a:t>
            </a:r>
          </a:p>
          <a:p>
            <a:r>
              <a:rPr lang="en-US" b="1" dirty="0"/>
              <a:t>AR Flight Simulation:</a:t>
            </a:r>
          </a:p>
          <a:p>
            <a:pPr marL="457200" indent="-457200">
              <a:buFont typeface="+mj-lt"/>
              <a:buAutoNum type="arabicPeriod"/>
            </a:pPr>
            <a:r>
              <a:rPr lang="en-US" sz="2200" b="1" dirty="0"/>
              <a:t>Real-world Overlay: </a:t>
            </a:r>
            <a:r>
              <a:rPr lang="en-US" sz="2200" dirty="0">
                <a:solidFill>
                  <a:srgbClr val="C00000"/>
                </a:solidFill>
              </a:rPr>
              <a:t>AR flight simulation </a:t>
            </a:r>
            <a:r>
              <a:rPr lang="en-US" sz="2200" dirty="0"/>
              <a:t>overlays </a:t>
            </a:r>
            <a:r>
              <a:rPr lang="en-US" sz="2200" dirty="0">
                <a:solidFill>
                  <a:srgbClr val="C00000"/>
                </a:solidFill>
              </a:rPr>
              <a:t>virtual flight instruments</a:t>
            </a:r>
            <a:r>
              <a:rPr lang="en-US" sz="2200" dirty="0"/>
              <a:t>, </a:t>
            </a:r>
            <a:r>
              <a:rPr lang="en-US" sz="2200" dirty="0">
                <a:solidFill>
                  <a:srgbClr val="C00000"/>
                </a:solidFill>
              </a:rPr>
              <a:t>navigation data</a:t>
            </a:r>
            <a:r>
              <a:rPr lang="en-US" sz="2200" dirty="0"/>
              <a:t>, and other </a:t>
            </a:r>
            <a:r>
              <a:rPr lang="en-US" sz="2200" dirty="0">
                <a:solidFill>
                  <a:srgbClr val="C00000"/>
                </a:solidFill>
              </a:rPr>
              <a:t>critical information </a:t>
            </a:r>
            <a:r>
              <a:rPr lang="en-US" sz="2200" dirty="0"/>
              <a:t>onto the pilot's </a:t>
            </a:r>
            <a:r>
              <a:rPr lang="en-US" sz="2200" dirty="0">
                <a:solidFill>
                  <a:srgbClr val="C00000"/>
                </a:solidFill>
              </a:rPr>
              <a:t>real-world view</a:t>
            </a:r>
            <a:r>
              <a:rPr lang="en-US" sz="2200" dirty="0"/>
              <a:t>. This allows pilots to </a:t>
            </a:r>
            <a:r>
              <a:rPr lang="en-US" sz="2200" dirty="0">
                <a:solidFill>
                  <a:srgbClr val="C00000"/>
                </a:solidFill>
              </a:rPr>
              <a:t>practice flying </a:t>
            </a:r>
            <a:r>
              <a:rPr lang="en-US" sz="2200" dirty="0"/>
              <a:t>using </a:t>
            </a:r>
            <a:r>
              <a:rPr lang="en-US" sz="2200" dirty="0">
                <a:solidFill>
                  <a:srgbClr val="C00000"/>
                </a:solidFill>
              </a:rPr>
              <a:t>AR glasses</a:t>
            </a:r>
            <a:r>
              <a:rPr lang="en-US" sz="2200" dirty="0"/>
              <a:t> or a </a:t>
            </a:r>
            <a:r>
              <a:rPr lang="en-US" sz="2200" dirty="0">
                <a:solidFill>
                  <a:srgbClr val="C00000"/>
                </a:solidFill>
              </a:rPr>
              <a:t>transparent AR display </a:t>
            </a:r>
            <a:r>
              <a:rPr lang="en-US" sz="2200" dirty="0"/>
              <a:t>while still seeing the </a:t>
            </a:r>
            <a:r>
              <a:rPr lang="en-US" sz="2200" dirty="0">
                <a:solidFill>
                  <a:srgbClr val="C00000"/>
                </a:solidFill>
              </a:rPr>
              <a:t>actual cockpit </a:t>
            </a:r>
            <a:r>
              <a:rPr lang="en-US" sz="2200" dirty="0"/>
              <a:t>and </a:t>
            </a:r>
            <a:r>
              <a:rPr lang="en-US" sz="2200" dirty="0">
                <a:solidFill>
                  <a:srgbClr val="C00000"/>
                </a:solidFill>
              </a:rPr>
              <a:t>environment</a:t>
            </a:r>
            <a:r>
              <a:rPr lang="en-US" sz="2200" dirty="0"/>
              <a:t>. </a:t>
            </a:r>
          </a:p>
          <a:p>
            <a:pPr marL="457200" indent="-457200">
              <a:buFont typeface="+mj-lt"/>
              <a:buAutoNum type="arabicPeriod"/>
            </a:pPr>
            <a:r>
              <a:rPr lang="en-US" sz="2200" b="1" dirty="0"/>
              <a:t>Enhanced Situational Awareness: </a:t>
            </a:r>
            <a:r>
              <a:rPr lang="en-US" sz="2200" dirty="0"/>
              <a:t>AR provides pilots with </a:t>
            </a:r>
            <a:r>
              <a:rPr lang="en-US" sz="2200" dirty="0">
                <a:solidFill>
                  <a:srgbClr val="C00000"/>
                </a:solidFill>
              </a:rPr>
              <a:t>real-time information</a:t>
            </a:r>
            <a:r>
              <a:rPr lang="en-US" sz="2200" dirty="0"/>
              <a:t>, such as </a:t>
            </a:r>
            <a:r>
              <a:rPr lang="en-US" sz="2200" dirty="0">
                <a:solidFill>
                  <a:srgbClr val="C00000"/>
                </a:solidFill>
              </a:rPr>
              <a:t>altitude</a:t>
            </a:r>
            <a:r>
              <a:rPr lang="en-US" sz="2200" dirty="0"/>
              <a:t>, </a:t>
            </a:r>
            <a:r>
              <a:rPr lang="en-US" sz="2200" dirty="0">
                <a:solidFill>
                  <a:srgbClr val="C00000"/>
                </a:solidFill>
              </a:rPr>
              <a:t>airspeed</a:t>
            </a:r>
            <a:r>
              <a:rPr lang="en-US" sz="2200" dirty="0"/>
              <a:t>, and </a:t>
            </a:r>
            <a:r>
              <a:rPr lang="en-US" sz="2200" dirty="0">
                <a:solidFill>
                  <a:srgbClr val="C00000"/>
                </a:solidFill>
              </a:rPr>
              <a:t>navigation waypoints</a:t>
            </a:r>
            <a:r>
              <a:rPr lang="en-US" sz="2200" dirty="0"/>
              <a:t>, without the need to shift their focus to the </a:t>
            </a:r>
            <a:r>
              <a:rPr lang="en-US" sz="2200" dirty="0">
                <a:solidFill>
                  <a:srgbClr val="C00000"/>
                </a:solidFill>
              </a:rPr>
              <a:t>instrument panel</a:t>
            </a:r>
            <a:r>
              <a:rPr lang="en-US" sz="2200" dirty="0"/>
              <a:t>. This improves </a:t>
            </a:r>
            <a:r>
              <a:rPr lang="en-US" sz="2200" dirty="0">
                <a:solidFill>
                  <a:srgbClr val="C00000"/>
                </a:solidFill>
              </a:rPr>
              <a:t>situational awareness </a:t>
            </a:r>
            <a:r>
              <a:rPr lang="en-US" sz="2200" dirty="0"/>
              <a:t>and </a:t>
            </a:r>
            <a:r>
              <a:rPr lang="en-US" sz="2200" dirty="0">
                <a:solidFill>
                  <a:srgbClr val="C00000"/>
                </a:solidFill>
              </a:rPr>
              <a:t>safety during flight</a:t>
            </a:r>
            <a:r>
              <a:rPr lang="en-US" sz="2200" dirty="0"/>
              <a:t>.</a:t>
            </a:r>
          </a:p>
          <a:p>
            <a:pPr marL="0" indent="0">
              <a:buNone/>
            </a:pPr>
            <a:endParaRPr lang="en-US" dirty="0"/>
          </a:p>
        </p:txBody>
      </p:sp>
    </p:spTree>
    <p:extLst>
      <p:ext uri="{BB962C8B-B14F-4D97-AF65-F5344CB8AC3E}">
        <p14:creationId xmlns:p14="http://schemas.microsoft.com/office/powerpoint/2010/main" val="299496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1D982-D879-2B90-4B1C-84920BEF6CF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10292F-8D46-8259-F3E6-405725E68F2B}"/>
              </a:ext>
            </a:extLst>
          </p:cNvPr>
          <p:cNvSpPr>
            <a:spLocks noGrp="1"/>
          </p:cNvSpPr>
          <p:nvPr>
            <p:ph type="title"/>
          </p:nvPr>
        </p:nvSpPr>
        <p:spPr>
          <a:xfrm>
            <a:off x="0" y="1"/>
            <a:ext cx="12192000" cy="711200"/>
          </a:xfrm>
        </p:spPr>
        <p:txBody>
          <a:bodyPr/>
          <a:lstStyle/>
          <a:p>
            <a:r>
              <a:rPr lang="en-US" dirty="0"/>
              <a:t>Flight simulation ARVR</a:t>
            </a:r>
            <a:endParaRPr lang="en-IN" dirty="0"/>
          </a:p>
        </p:txBody>
      </p:sp>
      <p:sp>
        <p:nvSpPr>
          <p:cNvPr id="5" name="Content Placeholder 4">
            <a:extLst>
              <a:ext uri="{FF2B5EF4-FFF2-40B4-BE49-F238E27FC236}">
                <a16:creationId xmlns:a16="http://schemas.microsoft.com/office/drawing/2014/main" id="{0376D687-BE5B-5180-0158-BBDAD84DE14A}"/>
              </a:ext>
            </a:extLst>
          </p:cNvPr>
          <p:cNvSpPr>
            <a:spLocks noGrp="1"/>
          </p:cNvSpPr>
          <p:nvPr>
            <p:ph idx="1"/>
          </p:nvPr>
        </p:nvSpPr>
        <p:spPr>
          <a:xfrm>
            <a:off x="131763" y="863600"/>
            <a:ext cx="11867404" cy="5591175"/>
          </a:xfrm>
        </p:spPr>
        <p:txBody>
          <a:bodyPr/>
          <a:lstStyle/>
          <a:p>
            <a:pPr marL="457200" indent="-457200">
              <a:buFont typeface="+mj-lt"/>
              <a:buAutoNum type="arabicPeriod" startAt="3"/>
            </a:pPr>
            <a:r>
              <a:rPr lang="en-US" sz="2200" b="1" dirty="0"/>
              <a:t>Training Scenarios: </a:t>
            </a:r>
            <a:r>
              <a:rPr lang="en-US" sz="2200" dirty="0"/>
              <a:t>AR can recreate various </a:t>
            </a:r>
            <a:r>
              <a:rPr lang="en-US" sz="2200" dirty="0">
                <a:solidFill>
                  <a:srgbClr val="C00000"/>
                </a:solidFill>
              </a:rPr>
              <a:t>training scenarios</a:t>
            </a:r>
            <a:r>
              <a:rPr lang="en-US" sz="2200" dirty="0"/>
              <a:t>, such as </a:t>
            </a:r>
            <a:r>
              <a:rPr lang="en-US" sz="2200" dirty="0">
                <a:solidFill>
                  <a:srgbClr val="C00000"/>
                </a:solidFill>
              </a:rPr>
              <a:t>emergency procedures</a:t>
            </a:r>
            <a:r>
              <a:rPr lang="en-US" sz="2200" dirty="0"/>
              <a:t>, </a:t>
            </a:r>
            <a:r>
              <a:rPr lang="en-US" sz="2200" dirty="0">
                <a:solidFill>
                  <a:srgbClr val="C00000"/>
                </a:solidFill>
              </a:rPr>
              <a:t>instrument approaches</a:t>
            </a:r>
            <a:r>
              <a:rPr lang="en-US" sz="2200" dirty="0"/>
              <a:t>, and </a:t>
            </a:r>
            <a:r>
              <a:rPr lang="en-US" sz="2200" dirty="0">
                <a:solidFill>
                  <a:srgbClr val="C00000"/>
                </a:solidFill>
              </a:rPr>
              <a:t>navigational exercises</a:t>
            </a:r>
            <a:r>
              <a:rPr lang="en-US" sz="2200" dirty="0"/>
              <a:t>, while keeping the pilot engaged with their real surroundings.</a:t>
            </a:r>
          </a:p>
          <a:p>
            <a:r>
              <a:rPr lang="en-US" b="1" dirty="0"/>
              <a:t>VR Flight Simulation: </a:t>
            </a:r>
          </a:p>
          <a:p>
            <a:pPr marL="514350" indent="-514350">
              <a:buFont typeface="+mj-lt"/>
              <a:buAutoNum type="arabicPeriod"/>
            </a:pPr>
            <a:r>
              <a:rPr lang="en-US" sz="2200" b="1" dirty="0"/>
              <a:t>Immersive Cockpit Experience: </a:t>
            </a:r>
            <a:r>
              <a:rPr lang="en-US" sz="2200" dirty="0"/>
              <a:t>VR flight simulation places pilots inside a </a:t>
            </a:r>
            <a:r>
              <a:rPr lang="en-US" sz="2200" dirty="0">
                <a:solidFill>
                  <a:srgbClr val="C00000"/>
                </a:solidFill>
              </a:rPr>
              <a:t>fully virtual cockpit</a:t>
            </a:r>
            <a:r>
              <a:rPr lang="en-US" sz="2200" dirty="0"/>
              <a:t>, providing an immersive and realistic experience. Users can interact with </a:t>
            </a:r>
            <a:r>
              <a:rPr lang="en-US" sz="2200" dirty="0">
                <a:solidFill>
                  <a:srgbClr val="C00000"/>
                </a:solidFill>
              </a:rPr>
              <a:t>virtual controls </a:t>
            </a:r>
            <a:r>
              <a:rPr lang="en-US" sz="2200" dirty="0"/>
              <a:t>and </a:t>
            </a:r>
            <a:r>
              <a:rPr lang="en-US" sz="2200" dirty="0">
                <a:solidFill>
                  <a:srgbClr val="C00000"/>
                </a:solidFill>
              </a:rPr>
              <a:t>instruments</a:t>
            </a:r>
            <a:r>
              <a:rPr lang="en-US" sz="2200" dirty="0"/>
              <a:t> using specialized </a:t>
            </a:r>
            <a:r>
              <a:rPr lang="en-US" sz="2200" dirty="0">
                <a:solidFill>
                  <a:srgbClr val="C00000"/>
                </a:solidFill>
              </a:rPr>
              <a:t>VR controllers</a:t>
            </a:r>
            <a:r>
              <a:rPr lang="en-US" sz="2200" dirty="0"/>
              <a:t>.</a:t>
            </a:r>
          </a:p>
          <a:p>
            <a:pPr marL="514350" indent="-514350">
              <a:buFont typeface="+mj-lt"/>
              <a:buAutoNum type="arabicPeriod"/>
            </a:pPr>
            <a:r>
              <a:rPr lang="en-US" sz="2200" b="1" dirty="0"/>
              <a:t>360-Degree Views: </a:t>
            </a:r>
            <a:r>
              <a:rPr lang="en-US" sz="2200" dirty="0"/>
              <a:t>VR enables pilots to </a:t>
            </a:r>
            <a:r>
              <a:rPr lang="en-US" sz="2200" dirty="0">
                <a:solidFill>
                  <a:srgbClr val="C00000"/>
                </a:solidFill>
              </a:rPr>
              <a:t>look around </a:t>
            </a:r>
            <a:r>
              <a:rPr lang="en-US" sz="2200" dirty="0"/>
              <a:t>and observe their </a:t>
            </a:r>
            <a:r>
              <a:rPr lang="en-US" sz="2200" dirty="0">
                <a:solidFill>
                  <a:srgbClr val="C00000"/>
                </a:solidFill>
              </a:rPr>
              <a:t>virtual environment </a:t>
            </a:r>
            <a:r>
              <a:rPr lang="en-US" sz="2200" dirty="0"/>
              <a:t>from any angle. This </a:t>
            </a:r>
            <a:r>
              <a:rPr lang="en-US" sz="2200" dirty="0">
                <a:solidFill>
                  <a:srgbClr val="C00000"/>
                </a:solidFill>
              </a:rPr>
              <a:t>freedom of movement </a:t>
            </a:r>
            <a:r>
              <a:rPr lang="en-US" sz="2200" dirty="0"/>
              <a:t>enhances the </a:t>
            </a:r>
            <a:r>
              <a:rPr lang="en-US" sz="2200" dirty="0">
                <a:solidFill>
                  <a:srgbClr val="C00000"/>
                </a:solidFill>
              </a:rPr>
              <a:t>sense of presence </a:t>
            </a:r>
            <a:r>
              <a:rPr lang="en-US" sz="2200" dirty="0"/>
              <a:t>and allows for </a:t>
            </a:r>
            <a:r>
              <a:rPr lang="en-US" sz="2200" dirty="0">
                <a:solidFill>
                  <a:srgbClr val="C00000"/>
                </a:solidFill>
              </a:rPr>
              <a:t>better monitoring </a:t>
            </a:r>
            <a:r>
              <a:rPr lang="en-US" sz="2200" dirty="0"/>
              <a:t>of the virtual flight environment.</a:t>
            </a:r>
          </a:p>
          <a:p>
            <a:pPr marL="514350" indent="-514350">
              <a:buFont typeface="+mj-lt"/>
              <a:buAutoNum type="arabicPeriod"/>
            </a:pPr>
            <a:r>
              <a:rPr lang="en-US" sz="2200" b="1" dirty="0"/>
              <a:t>Adverse Weather and High-Risk Training: </a:t>
            </a:r>
            <a:r>
              <a:rPr lang="en-US" sz="2200" dirty="0"/>
              <a:t>VR allows pilots to practice flying in </a:t>
            </a:r>
            <a:r>
              <a:rPr lang="en-US" sz="2200" dirty="0">
                <a:solidFill>
                  <a:srgbClr val="C00000"/>
                </a:solidFill>
              </a:rPr>
              <a:t>adverse weather conditions</a:t>
            </a:r>
            <a:r>
              <a:rPr lang="en-US" sz="2200" dirty="0"/>
              <a:t> or </a:t>
            </a:r>
            <a:r>
              <a:rPr lang="en-US" sz="2200" dirty="0">
                <a:solidFill>
                  <a:srgbClr val="C00000"/>
                </a:solidFill>
              </a:rPr>
              <a:t>challenging scenarios </a:t>
            </a:r>
            <a:r>
              <a:rPr lang="en-US" sz="2200" dirty="0"/>
              <a:t>that would be difficult or risky in real aircraft. This enhances </a:t>
            </a:r>
            <a:r>
              <a:rPr lang="en-US" sz="2200" dirty="0">
                <a:solidFill>
                  <a:srgbClr val="C00000"/>
                </a:solidFill>
              </a:rPr>
              <a:t>pilot training </a:t>
            </a:r>
            <a:r>
              <a:rPr lang="en-US" sz="2200" dirty="0"/>
              <a:t>and </a:t>
            </a:r>
            <a:r>
              <a:rPr lang="en-US" sz="2200" dirty="0">
                <a:solidFill>
                  <a:srgbClr val="C00000"/>
                </a:solidFill>
              </a:rPr>
              <a:t>preparation</a:t>
            </a:r>
            <a:r>
              <a:rPr lang="en-US" sz="2200" dirty="0"/>
              <a:t> for real-world situations.</a:t>
            </a:r>
          </a:p>
          <a:p>
            <a:pPr marL="457200" indent="-457200">
              <a:buFont typeface="+mj-lt"/>
              <a:buAutoNum type="arabicPeriod" startAt="3"/>
            </a:pPr>
            <a:endParaRPr lang="en-US" sz="2200" dirty="0"/>
          </a:p>
          <a:p>
            <a:pPr marL="0" indent="0">
              <a:buNone/>
            </a:pPr>
            <a:endParaRPr lang="en-US" dirty="0"/>
          </a:p>
        </p:txBody>
      </p:sp>
    </p:spTree>
    <p:extLst>
      <p:ext uri="{BB962C8B-B14F-4D97-AF65-F5344CB8AC3E}">
        <p14:creationId xmlns:p14="http://schemas.microsoft.com/office/powerpoint/2010/main" val="201277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4F5B9-8633-0CAB-179F-3379956E2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EC5BED-C74C-A823-98C0-D62FC24A8EAF}"/>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Virtual environment requirement AR-VR</a:t>
            </a:r>
          </a:p>
        </p:txBody>
      </p:sp>
      <p:sp>
        <p:nvSpPr>
          <p:cNvPr id="3" name="Text Placeholder 2">
            <a:extLst>
              <a:ext uri="{FF2B5EF4-FFF2-40B4-BE49-F238E27FC236}">
                <a16:creationId xmlns:a16="http://schemas.microsoft.com/office/drawing/2014/main" id="{287F310B-3473-AFE0-92DB-6F191A7E1513}"/>
              </a:ext>
            </a:extLst>
          </p:cNvPr>
          <p:cNvSpPr>
            <a:spLocks noGrp="1"/>
          </p:cNvSpPr>
          <p:nvPr>
            <p:ph type="body" idx="1"/>
          </p:nvPr>
        </p:nvSpPr>
        <p:spPr/>
        <p:txBody>
          <a:bodyPr/>
          <a:lstStyle/>
          <a:p>
            <a:r>
              <a:rPr lang="en-US" dirty="0"/>
              <a:t>Section - 10</a:t>
            </a:r>
          </a:p>
        </p:txBody>
      </p:sp>
    </p:spTree>
    <p:extLst>
      <p:ext uri="{BB962C8B-B14F-4D97-AF65-F5344CB8AC3E}">
        <p14:creationId xmlns:p14="http://schemas.microsoft.com/office/powerpoint/2010/main" val="2115002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2375-0B44-D460-D14C-1C191EA235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CAE283-95C6-C45A-5E00-5315B9A8DA0A}"/>
              </a:ext>
            </a:extLst>
          </p:cNvPr>
          <p:cNvSpPr>
            <a:spLocks noGrp="1"/>
          </p:cNvSpPr>
          <p:nvPr>
            <p:ph type="title"/>
          </p:nvPr>
        </p:nvSpPr>
        <p:spPr>
          <a:xfrm>
            <a:off x="0" y="1"/>
            <a:ext cx="12192000" cy="711200"/>
          </a:xfrm>
        </p:spPr>
        <p:txBody>
          <a:bodyPr/>
          <a:lstStyle/>
          <a:p>
            <a:r>
              <a:rPr lang="en-US" dirty="0"/>
              <a:t>Virtual environment requirement AR-VR</a:t>
            </a:r>
            <a:endParaRPr lang="en-IN" dirty="0"/>
          </a:p>
        </p:txBody>
      </p:sp>
      <p:sp>
        <p:nvSpPr>
          <p:cNvPr id="5" name="Content Placeholder 4">
            <a:extLst>
              <a:ext uri="{FF2B5EF4-FFF2-40B4-BE49-F238E27FC236}">
                <a16:creationId xmlns:a16="http://schemas.microsoft.com/office/drawing/2014/main" id="{F8C937A0-9F39-23C7-F1AC-135B067B4BF7}"/>
              </a:ext>
            </a:extLst>
          </p:cNvPr>
          <p:cNvSpPr>
            <a:spLocks noGrp="1"/>
          </p:cNvSpPr>
          <p:nvPr>
            <p:ph idx="1"/>
          </p:nvPr>
        </p:nvSpPr>
        <p:spPr>
          <a:xfrm>
            <a:off x="131763" y="863600"/>
            <a:ext cx="11867404" cy="5591175"/>
          </a:xfrm>
        </p:spPr>
        <p:txBody>
          <a:bodyPr/>
          <a:lstStyle/>
          <a:p>
            <a:r>
              <a:rPr lang="en-US" dirty="0"/>
              <a:t>Creating a virtual environment for </a:t>
            </a:r>
            <a:r>
              <a:rPr lang="en-US" dirty="0">
                <a:solidFill>
                  <a:srgbClr val="C00000"/>
                </a:solidFill>
              </a:rPr>
              <a:t>Augmented Reality </a:t>
            </a:r>
            <a:r>
              <a:rPr lang="en-US" dirty="0"/>
              <a:t>(AR) and </a:t>
            </a:r>
            <a:r>
              <a:rPr lang="en-US" dirty="0">
                <a:solidFill>
                  <a:srgbClr val="C00000"/>
                </a:solidFill>
              </a:rPr>
              <a:t>Virtual Reality </a:t>
            </a:r>
            <a:r>
              <a:rPr lang="en-US" dirty="0"/>
              <a:t>(VR) applications involves specific requirements to ensure an </a:t>
            </a:r>
            <a:r>
              <a:rPr lang="en-US" dirty="0">
                <a:solidFill>
                  <a:srgbClr val="C00000"/>
                </a:solidFill>
              </a:rPr>
              <a:t>immersive</a:t>
            </a:r>
            <a:r>
              <a:rPr lang="en-US" dirty="0"/>
              <a:t> and </a:t>
            </a:r>
            <a:r>
              <a:rPr lang="en-US" dirty="0">
                <a:solidFill>
                  <a:srgbClr val="C00000"/>
                </a:solidFill>
              </a:rPr>
              <a:t>realistic</a:t>
            </a:r>
            <a:r>
              <a:rPr lang="en-US" dirty="0"/>
              <a:t> experience. </a:t>
            </a:r>
          </a:p>
          <a:p>
            <a:r>
              <a:rPr lang="en-US" dirty="0"/>
              <a:t>These requirements may vary based on the complexity and purpose of the virtual environment, but here are some key considerations: </a:t>
            </a:r>
          </a:p>
          <a:p>
            <a:r>
              <a:rPr lang="en-US" b="1" dirty="0"/>
              <a:t>Graphics Quality: </a:t>
            </a:r>
            <a:r>
              <a:rPr lang="en-US" dirty="0">
                <a:solidFill>
                  <a:srgbClr val="C00000"/>
                </a:solidFill>
              </a:rPr>
              <a:t>High-quality graphics </a:t>
            </a:r>
            <a:r>
              <a:rPr lang="en-US" dirty="0"/>
              <a:t>are essential for a </a:t>
            </a:r>
            <a:r>
              <a:rPr lang="en-US" dirty="0">
                <a:solidFill>
                  <a:srgbClr val="C00000"/>
                </a:solidFill>
              </a:rPr>
              <a:t>convincing </a:t>
            </a:r>
            <a:r>
              <a:rPr lang="en-US" dirty="0"/>
              <a:t>and </a:t>
            </a:r>
            <a:r>
              <a:rPr lang="en-US" dirty="0">
                <a:solidFill>
                  <a:srgbClr val="C00000"/>
                </a:solidFill>
              </a:rPr>
              <a:t>immersive AR-VR experience</a:t>
            </a:r>
            <a:r>
              <a:rPr lang="en-US" dirty="0"/>
              <a:t>. The virtual environment should have </a:t>
            </a:r>
            <a:r>
              <a:rPr lang="en-US" dirty="0">
                <a:solidFill>
                  <a:srgbClr val="C00000"/>
                </a:solidFill>
              </a:rPr>
              <a:t>realistic textures</a:t>
            </a:r>
            <a:r>
              <a:rPr lang="en-US" dirty="0"/>
              <a:t>, </a:t>
            </a:r>
            <a:r>
              <a:rPr lang="en-US" dirty="0">
                <a:solidFill>
                  <a:srgbClr val="C00000"/>
                </a:solidFill>
              </a:rPr>
              <a:t>detailed 3D models</a:t>
            </a:r>
            <a:r>
              <a:rPr lang="en-US" dirty="0"/>
              <a:t>, and </a:t>
            </a:r>
            <a:r>
              <a:rPr lang="en-US" dirty="0">
                <a:solidFill>
                  <a:srgbClr val="C00000"/>
                </a:solidFill>
              </a:rPr>
              <a:t>visually appealing </a:t>
            </a:r>
            <a:r>
              <a:rPr lang="en-US" dirty="0"/>
              <a:t>visual effects. </a:t>
            </a:r>
          </a:p>
          <a:p>
            <a:r>
              <a:rPr lang="en-US" b="1" dirty="0"/>
              <a:t>Realism and Detail: </a:t>
            </a:r>
            <a:r>
              <a:rPr lang="en-US" dirty="0"/>
              <a:t>Pay attention to </a:t>
            </a:r>
            <a:r>
              <a:rPr lang="en-US" dirty="0">
                <a:solidFill>
                  <a:srgbClr val="C00000"/>
                </a:solidFill>
              </a:rPr>
              <a:t>realistic lighting</a:t>
            </a:r>
            <a:r>
              <a:rPr lang="en-US" dirty="0"/>
              <a:t>, </a:t>
            </a:r>
            <a:r>
              <a:rPr lang="en-US" dirty="0">
                <a:solidFill>
                  <a:srgbClr val="C00000"/>
                </a:solidFill>
              </a:rPr>
              <a:t>shadows</a:t>
            </a:r>
            <a:r>
              <a:rPr lang="en-US" dirty="0"/>
              <a:t>, and </a:t>
            </a:r>
            <a:r>
              <a:rPr lang="en-US" dirty="0">
                <a:solidFill>
                  <a:srgbClr val="C00000"/>
                </a:solidFill>
              </a:rPr>
              <a:t>reflections</a:t>
            </a:r>
            <a:r>
              <a:rPr lang="en-US" dirty="0"/>
              <a:t> to enhance the </a:t>
            </a:r>
            <a:r>
              <a:rPr lang="en-US" dirty="0">
                <a:solidFill>
                  <a:srgbClr val="C00000"/>
                </a:solidFill>
              </a:rPr>
              <a:t>sense of presence </a:t>
            </a:r>
            <a:r>
              <a:rPr lang="en-US" dirty="0"/>
              <a:t>in the virtual environment. Details such as </a:t>
            </a:r>
            <a:r>
              <a:rPr lang="en-US" dirty="0">
                <a:solidFill>
                  <a:srgbClr val="C00000"/>
                </a:solidFill>
              </a:rPr>
              <a:t>environmental sounds </a:t>
            </a:r>
            <a:r>
              <a:rPr lang="en-US" dirty="0"/>
              <a:t>and </a:t>
            </a:r>
            <a:r>
              <a:rPr lang="en-US" dirty="0">
                <a:solidFill>
                  <a:srgbClr val="C00000"/>
                </a:solidFill>
              </a:rPr>
              <a:t>background noises </a:t>
            </a:r>
            <a:r>
              <a:rPr lang="en-US" dirty="0"/>
              <a:t>also contribute to the </a:t>
            </a:r>
            <a:r>
              <a:rPr lang="en-US" dirty="0">
                <a:solidFill>
                  <a:srgbClr val="C00000"/>
                </a:solidFill>
              </a:rPr>
              <a:t>realism</a:t>
            </a:r>
            <a:r>
              <a:rPr lang="en-US" dirty="0"/>
              <a:t>. </a:t>
            </a:r>
          </a:p>
          <a:p>
            <a:r>
              <a:rPr lang="en-US" b="1" dirty="0"/>
              <a:t>Interaction and User Input: </a:t>
            </a:r>
            <a:r>
              <a:rPr lang="en-US" dirty="0"/>
              <a:t>Design the virtual environment to allow for </a:t>
            </a:r>
            <a:r>
              <a:rPr lang="en-US" dirty="0">
                <a:solidFill>
                  <a:srgbClr val="C00000"/>
                </a:solidFill>
              </a:rPr>
              <a:t>user interaction</a:t>
            </a:r>
            <a:r>
              <a:rPr lang="en-US" dirty="0"/>
              <a:t>. Users should be able to </a:t>
            </a:r>
            <a:r>
              <a:rPr lang="en-US" dirty="0">
                <a:solidFill>
                  <a:srgbClr val="C00000"/>
                </a:solidFill>
              </a:rPr>
              <a:t>manipulate objects</a:t>
            </a:r>
            <a:r>
              <a:rPr lang="en-US" dirty="0"/>
              <a:t>, </a:t>
            </a:r>
            <a:r>
              <a:rPr lang="en-US" dirty="0">
                <a:solidFill>
                  <a:srgbClr val="C00000"/>
                </a:solidFill>
              </a:rPr>
              <a:t>perform actions</a:t>
            </a:r>
            <a:r>
              <a:rPr lang="en-US" dirty="0"/>
              <a:t>, and </a:t>
            </a:r>
            <a:r>
              <a:rPr lang="en-US" dirty="0">
                <a:solidFill>
                  <a:srgbClr val="C00000"/>
                </a:solidFill>
              </a:rPr>
              <a:t>navigate</a:t>
            </a:r>
            <a:r>
              <a:rPr lang="en-US" dirty="0"/>
              <a:t> the environment using </a:t>
            </a:r>
            <a:r>
              <a:rPr lang="en-US" dirty="0">
                <a:solidFill>
                  <a:srgbClr val="C00000"/>
                </a:solidFill>
              </a:rPr>
              <a:t>controllers</a:t>
            </a:r>
            <a:r>
              <a:rPr lang="en-US" dirty="0"/>
              <a:t>, </a:t>
            </a:r>
            <a:r>
              <a:rPr lang="en-US" dirty="0">
                <a:solidFill>
                  <a:srgbClr val="C00000"/>
                </a:solidFill>
              </a:rPr>
              <a:t>hand gestures</a:t>
            </a:r>
            <a:r>
              <a:rPr lang="en-US" dirty="0"/>
              <a:t>, or </a:t>
            </a:r>
            <a:r>
              <a:rPr lang="en-US" dirty="0">
                <a:solidFill>
                  <a:srgbClr val="C00000"/>
                </a:solidFill>
              </a:rPr>
              <a:t>voice commands</a:t>
            </a:r>
            <a:r>
              <a:rPr lang="en-US" dirty="0"/>
              <a:t>. </a:t>
            </a:r>
          </a:p>
        </p:txBody>
      </p:sp>
    </p:spTree>
    <p:extLst>
      <p:ext uri="{BB962C8B-B14F-4D97-AF65-F5344CB8AC3E}">
        <p14:creationId xmlns:p14="http://schemas.microsoft.com/office/powerpoint/2010/main" val="306998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3CA0-FE4B-07EB-5B2B-E502105373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52926E-EB92-61F2-EAA8-58D339B1B1AC}"/>
              </a:ext>
            </a:extLst>
          </p:cNvPr>
          <p:cNvSpPr>
            <a:spLocks noGrp="1"/>
          </p:cNvSpPr>
          <p:nvPr>
            <p:ph type="title"/>
          </p:nvPr>
        </p:nvSpPr>
        <p:spPr>
          <a:xfrm>
            <a:off x="0" y="1"/>
            <a:ext cx="12192000" cy="711200"/>
          </a:xfrm>
        </p:spPr>
        <p:txBody>
          <a:bodyPr/>
          <a:lstStyle/>
          <a:p>
            <a:r>
              <a:rPr lang="en-US" dirty="0"/>
              <a:t>Virtual environment requirement AR-VR</a:t>
            </a:r>
            <a:endParaRPr lang="en-IN" dirty="0"/>
          </a:p>
        </p:txBody>
      </p:sp>
      <p:sp>
        <p:nvSpPr>
          <p:cNvPr id="5" name="Content Placeholder 4">
            <a:extLst>
              <a:ext uri="{FF2B5EF4-FFF2-40B4-BE49-F238E27FC236}">
                <a16:creationId xmlns:a16="http://schemas.microsoft.com/office/drawing/2014/main" id="{DCA1B439-5517-68E0-F68B-D4CACAB2923C}"/>
              </a:ext>
            </a:extLst>
          </p:cNvPr>
          <p:cNvSpPr>
            <a:spLocks noGrp="1"/>
          </p:cNvSpPr>
          <p:nvPr>
            <p:ph idx="1"/>
          </p:nvPr>
        </p:nvSpPr>
        <p:spPr>
          <a:xfrm>
            <a:off x="131763" y="863600"/>
            <a:ext cx="11867404" cy="5591175"/>
          </a:xfrm>
        </p:spPr>
        <p:txBody>
          <a:bodyPr/>
          <a:lstStyle/>
          <a:p>
            <a:r>
              <a:rPr lang="en-US" b="1" dirty="0"/>
              <a:t>Performance Optimization: </a:t>
            </a:r>
            <a:r>
              <a:rPr lang="en-US" dirty="0"/>
              <a:t>Optimize the virtual environment to ensure </a:t>
            </a:r>
            <a:r>
              <a:rPr lang="en-US" dirty="0">
                <a:solidFill>
                  <a:srgbClr val="C00000"/>
                </a:solidFill>
              </a:rPr>
              <a:t>smooth rendering </a:t>
            </a:r>
            <a:r>
              <a:rPr lang="en-US" dirty="0"/>
              <a:t>and maintain a </a:t>
            </a:r>
            <a:r>
              <a:rPr lang="en-US" dirty="0">
                <a:solidFill>
                  <a:srgbClr val="C00000"/>
                </a:solidFill>
              </a:rPr>
              <a:t>high frame rate</a:t>
            </a:r>
            <a:r>
              <a:rPr lang="en-US" dirty="0"/>
              <a:t>. This requires efficient use of </a:t>
            </a:r>
            <a:r>
              <a:rPr lang="en-US" dirty="0">
                <a:solidFill>
                  <a:srgbClr val="C00000"/>
                </a:solidFill>
              </a:rPr>
              <a:t>computational resources </a:t>
            </a:r>
            <a:r>
              <a:rPr lang="en-US" dirty="0"/>
              <a:t>and </a:t>
            </a:r>
            <a:r>
              <a:rPr lang="en-US" dirty="0">
                <a:solidFill>
                  <a:srgbClr val="C00000"/>
                </a:solidFill>
              </a:rPr>
              <a:t>balancing visual quality </a:t>
            </a:r>
            <a:r>
              <a:rPr lang="en-US" dirty="0"/>
              <a:t>with performance. </a:t>
            </a:r>
          </a:p>
          <a:p>
            <a:r>
              <a:rPr lang="en-US" b="1" dirty="0"/>
              <a:t>Spatial Mapping and Tracking: </a:t>
            </a:r>
            <a:r>
              <a:rPr lang="en-US" dirty="0"/>
              <a:t>In AR applications, </a:t>
            </a:r>
            <a:r>
              <a:rPr lang="en-US" dirty="0">
                <a:solidFill>
                  <a:srgbClr val="C00000"/>
                </a:solidFill>
              </a:rPr>
              <a:t>spatial mapping </a:t>
            </a:r>
            <a:r>
              <a:rPr lang="en-US" dirty="0"/>
              <a:t>is crucial for understanding the </a:t>
            </a:r>
            <a:r>
              <a:rPr lang="en-US" dirty="0">
                <a:solidFill>
                  <a:srgbClr val="C00000"/>
                </a:solidFill>
              </a:rPr>
              <a:t>physical environment </a:t>
            </a:r>
            <a:r>
              <a:rPr lang="en-US" dirty="0"/>
              <a:t>and aligning virtual content accurately. For </a:t>
            </a:r>
            <a:r>
              <a:rPr lang="en-US" dirty="0">
                <a:solidFill>
                  <a:srgbClr val="C00000"/>
                </a:solidFill>
              </a:rPr>
              <a:t>VR</a:t>
            </a:r>
            <a:r>
              <a:rPr lang="en-US" dirty="0"/>
              <a:t>, </a:t>
            </a:r>
            <a:r>
              <a:rPr lang="en-US" dirty="0">
                <a:solidFill>
                  <a:srgbClr val="C00000"/>
                </a:solidFill>
              </a:rPr>
              <a:t>accurate head </a:t>
            </a:r>
            <a:r>
              <a:rPr lang="en-US" dirty="0"/>
              <a:t>and </a:t>
            </a:r>
            <a:r>
              <a:rPr lang="en-US" dirty="0">
                <a:solidFill>
                  <a:srgbClr val="C00000"/>
                </a:solidFill>
              </a:rPr>
              <a:t>body tracking </a:t>
            </a:r>
            <a:r>
              <a:rPr lang="en-US" dirty="0"/>
              <a:t>are essential to maintain the </a:t>
            </a:r>
            <a:r>
              <a:rPr lang="en-US" dirty="0">
                <a:solidFill>
                  <a:srgbClr val="C00000"/>
                </a:solidFill>
              </a:rPr>
              <a:t>illusion of presence</a:t>
            </a:r>
            <a:r>
              <a:rPr lang="en-US" dirty="0"/>
              <a:t>.</a:t>
            </a:r>
          </a:p>
          <a:p>
            <a:r>
              <a:rPr lang="en-US" b="1" dirty="0"/>
              <a:t>Scene Management: </a:t>
            </a:r>
            <a:r>
              <a:rPr lang="en-US" dirty="0"/>
              <a:t>Implement </a:t>
            </a:r>
            <a:r>
              <a:rPr lang="en-US" dirty="0">
                <a:solidFill>
                  <a:srgbClr val="C00000"/>
                </a:solidFill>
              </a:rPr>
              <a:t>efficient scene management </a:t>
            </a:r>
            <a:r>
              <a:rPr lang="en-US" dirty="0"/>
              <a:t>techniques to handle various elements in the virtual environment. This includes managing object visibility, </a:t>
            </a:r>
            <a:r>
              <a:rPr lang="en-US" dirty="0">
                <a:solidFill>
                  <a:srgbClr val="C00000"/>
                </a:solidFill>
              </a:rPr>
              <a:t>culling off-screen object</a:t>
            </a:r>
            <a:r>
              <a:rPr lang="en-US" dirty="0"/>
              <a:t>s, and </a:t>
            </a:r>
            <a:r>
              <a:rPr lang="en-US" dirty="0">
                <a:solidFill>
                  <a:srgbClr val="C00000"/>
                </a:solidFill>
              </a:rPr>
              <a:t>handling different LOD</a:t>
            </a:r>
            <a:r>
              <a:rPr lang="en-US" dirty="0"/>
              <a:t> (Level of Detail)</a:t>
            </a:r>
            <a:r>
              <a:rPr lang="en-US" dirty="0">
                <a:solidFill>
                  <a:srgbClr val="C00000"/>
                </a:solidFill>
              </a:rPr>
              <a:t> levels</a:t>
            </a:r>
            <a:r>
              <a:rPr lang="en-US" dirty="0"/>
              <a:t>.</a:t>
            </a:r>
          </a:p>
          <a:p>
            <a:r>
              <a:rPr lang="en-US" b="1" dirty="0"/>
              <a:t>Multi-platform Support: </a:t>
            </a:r>
            <a:r>
              <a:rPr lang="en-US" dirty="0"/>
              <a:t>If the AR-VR application is intended for various devices and platforms, ensure </a:t>
            </a:r>
            <a:r>
              <a:rPr lang="en-US" dirty="0">
                <a:solidFill>
                  <a:srgbClr val="C00000"/>
                </a:solidFill>
              </a:rPr>
              <a:t>compatibility</a:t>
            </a:r>
            <a:r>
              <a:rPr lang="en-US" dirty="0"/>
              <a:t> across different </a:t>
            </a:r>
            <a:r>
              <a:rPr lang="en-US" dirty="0">
                <a:solidFill>
                  <a:srgbClr val="C00000"/>
                </a:solidFill>
              </a:rPr>
              <a:t>hardware configurations </a:t>
            </a:r>
            <a:r>
              <a:rPr lang="en-US" dirty="0"/>
              <a:t>and </a:t>
            </a:r>
            <a:r>
              <a:rPr lang="en-US" dirty="0">
                <a:solidFill>
                  <a:srgbClr val="C00000"/>
                </a:solidFill>
              </a:rPr>
              <a:t>operating systems</a:t>
            </a:r>
            <a:r>
              <a:rPr lang="en-US" dirty="0"/>
              <a:t>.</a:t>
            </a:r>
          </a:p>
          <a:p>
            <a:r>
              <a:rPr lang="en-US" b="1" dirty="0"/>
              <a:t>Real-time Interactivity: </a:t>
            </a:r>
            <a:r>
              <a:rPr lang="en-US" dirty="0"/>
              <a:t>For AR-VR applications, </a:t>
            </a:r>
            <a:r>
              <a:rPr lang="en-US" dirty="0">
                <a:solidFill>
                  <a:srgbClr val="C00000"/>
                </a:solidFill>
              </a:rPr>
              <a:t>real-time interactivity </a:t>
            </a:r>
            <a:r>
              <a:rPr lang="en-US" dirty="0"/>
              <a:t>is crucial. Users should experience </a:t>
            </a:r>
            <a:r>
              <a:rPr lang="en-US" dirty="0">
                <a:solidFill>
                  <a:srgbClr val="C00000"/>
                </a:solidFill>
              </a:rPr>
              <a:t>immediate responses </a:t>
            </a:r>
            <a:r>
              <a:rPr lang="en-US" dirty="0"/>
              <a:t>to their interactions to maintain </a:t>
            </a:r>
            <a:r>
              <a:rPr lang="en-US" dirty="0">
                <a:solidFill>
                  <a:srgbClr val="C00000"/>
                </a:solidFill>
              </a:rPr>
              <a:t>immersion</a:t>
            </a:r>
            <a:r>
              <a:rPr lang="en-US" dirty="0"/>
              <a:t>. </a:t>
            </a:r>
          </a:p>
        </p:txBody>
      </p:sp>
    </p:spTree>
    <p:extLst>
      <p:ext uri="{BB962C8B-B14F-4D97-AF65-F5344CB8AC3E}">
        <p14:creationId xmlns:p14="http://schemas.microsoft.com/office/powerpoint/2010/main" val="337425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FEC2F-5600-F840-FAAD-F3C3BE60CB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C71492-8D79-BA4D-9E5F-450EE067725A}"/>
              </a:ext>
            </a:extLst>
          </p:cNvPr>
          <p:cNvSpPr>
            <a:spLocks noGrp="1"/>
          </p:cNvSpPr>
          <p:nvPr>
            <p:ph type="title"/>
          </p:nvPr>
        </p:nvSpPr>
        <p:spPr>
          <a:xfrm>
            <a:off x="0" y="1"/>
            <a:ext cx="12192000" cy="711200"/>
          </a:xfrm>
        </p:spPr>
        <p:txBody>
          <a:bodyPr/>
          <a:lstStyle/>
          <a:p>
            <a:r>
              <a:rPr lang="en-US" dirty="0"/>
              <a:t>Virtual environment requirement AR-VR</a:t>
            </a:r>
            <a:endParaRPr lang="en-IN" dirty="0"/>
          </a:p>
        </p:txBody>
      </p:sp>
      <p:sp>
        <p:nvSpPr>
          <p:cNvPr id="5" name="Content Placeholder 4">
            <a:extLst>
              <a:ext uri="{FF2B5EF4-FFF2-40B4-BE49-F238E27FC236}">
                <a16:creationId xmlns:a16="http://schemas.microsoft.com/office/drawing/2014/main" id="{1565F64E-755D-8B6F-F4B0-D36B588BCD8D}"/>
              </a:ext>
            </a:extLst>
          </p:cNvPr>
          <p:cNvSpPr>
            <a:spLocks noGrp="1"/>
          </p:cNvSpPr>
          <p:nvPr>
            <p:ph idx="1"/>
          </p:nvPr>
        </p:nvSpPr>
        <p:spPr>
          <a:xfrm>
            <a:off x="131763" y="863600"/>
            <a:ext cx="11867404" cy="5591175"/>
          </a:xfrm>
        </p:spPr>
        <p:txBody>
          <a:bodyPr/>
          <a:lstStyle/>
          <a:p>
            <a:r>
              <a:rPr lang="en-US" b="1" dirty="0"/>
              <a:t>Immersive Audio:</a:t>
            </a:r>
            <a:r>
              <a:rPr lang="en-US" dirty="0"/>
              <a:t> </a:t>
            </a:r>
            <a:r>
              <a:rPr lang="en-US" dirty="0">
                <a:solidFill>
                  <a:srgbClr val="C00000"/>
                </a:solidFill>
              </a:rPr>
              <a:t>High-quality spatial audio </a:t>
            </a:r>
            <a:r>
              <a:rPr lang="en-US" dirty="0"/>
              <a:t>is vital to create an </a:t>
            </a:r>
            <a:r>
              <a:rPr lang="en-US" dirty="0">
                <a:solidFill>
                  <a:srgbClr val="C00000"/>
                </a:solidFill>
              </a:rPr>
              <a:t>immersive</a:t>
            </a:r>
            <a:r>
              <a:rPr lang="en-US" dirty="0"/>
              <a:t> environment. Positional audio helps users identify the </a:t>
            </a:r>
            <a:r>
              <a:rPr lang="en-US" dirty="0">
                <a:solidFill>
                  <a:srgbClr val="C00000"/>
                </a:solidFill>
              </a:rPr>
              <a:t>direction of sounds</a:t>
            </a:r>
            <a:r>
              <a:rPr lang="en-US" dirty="0"/>
              <a:t>, enhancing </a:t>
            </a:r>
            <a:r>
              <a:rPr lang="en-US" dirty="0">
                <a:solidFill>
                  <a:srgbClr val="C00000"/>
                </a:solidFill>
              </a:rPr>
              <a:t>realism</a:t>
            </a:r>
            <a:r>
              <a:rPr lang="en-US" dirty="0"/>
              <a:t>. </a:t>
            </a:r>
          </a:p>
          <a:p>
            <a:r>
              <a:rPr lang="en-US" b="1" dirty="0"/>
              <a:t>User Comfort: </a:t>
            </a:r>
            <a:r>
              <a:rPr lang="en-US" dirty="0"/>
              <a:t>Consider user </a:t>
            </a:r>
            <a:r>
              <a:rPr lang="en-US" dirty="0">
                <a:solidFill>
                  <a:srgbClr val="C00000"/>
                </a:solidFill>
              </a:rPr>
              <a:t>comfort</a:t>
            </a:r>
            <a:r>
              <a:rPr lang="en-US" dirty="0"/>
              <a:t> and </a:t>
            </a:r>
            <a:r>
              <a:rPr lang="en-US" dirty="0">
                <a:solidFill>
                  <a:srgbClr val="C00000"/>
                </a:solidFill>
              </a:rPr>
              <a:t>safety</a:t>
            </a:r>
            <a:r>
              <a:rPr lang="en-US" dirty="0"/>
              <a:t>. Avoid </a:t>
            </a:r>
            <a:r>
              <a:rPr lang="en-US" dirty="0">
                <a:solidFill>
                  <a:srgbClr val="C00000"/>
                </a:solidFill>
              </a:rPr>
              <a:t>motion sickness triggers</a:t>
            </a:r>
            <a:r>
              <a:rPr lang="en-US" dirty="0"/>
              <a:t>, provide </a:t>
            </a:r>
            <a:r>
              <a:rPr lang="en-US" dirty="0">
                <a:solidFill>
                  <a:srgbClr val="C00000"/>
                </a:solidFill>
              </a:rPr>
              <a:t>adequate space for movement</a:t>
            </a:r>
            <a:r>
              <a:rPr lang="en-US" dirty="0"/>
              <a:t>, and incorporate </a:t>
            </a:r>
            <a:r>
              <a:rPr lang="en-US" dirty="0">
                <a:solidFill>
                  <a:srgbClr val="C00000"/>
                </a:solidFill>
              </a:rPr>
              <a:t>comfort settings </a:t>
            </a:r>
            <a:r>
              <a:rPr lang="en-US" dirty="0"/>
              <a:t>for users with different preferences. </a:t>
            </a:r>
          </a:p>
          <a:p>
            <a:r>
              <a:rPr lang="en-US" b="1" dirty="0"/>
              <a:t>Accessibility:</a:t>
            </a:r>
            <a:r>
              <a:rPr lang="en-US" dirty="0"/>
              <a:t> Ensure that the virtual environment is </a:t>
            </a:r>
            <a:r>
              <a:rPr lang="en-US" dirty="0">
                <a:solidFill>
                  <a:srgbClr val="C00000"/>
                </a:solidFill>
              </a:rPr>
              <a:t>accessible to users with disabilities</a:t>
            </a:r>
            <a:r>
              <a:rPr lang="en-US" dirty="0"/>
              <a:t>. Provide options for adjusting </a:t>
            </a:r>
            <a:r>
              <a:rPr lang="en-US" dirty="0">
                <a:solidFill>
                  <a:srgbClr val="C00000"/>
                </a:solidFill>
              </a:rPr>
              <a:t>font sizes</a:t>
            </a:r>
            <a:r>
              <a:rPr lang="en-US" dirty="0"/>
              <a:t>, </a:t>
            </a:r>
            <a:r>
              <a:rPr lang="en-US" dirty="0">
                <a:solidFill>
                  <a:srgbClr val="C00000"/>
                </a:solidFill>
              </a:rPr>
              <a:t>colors</a:t>
            </a:r>
            <a:r>
              <a:rPr lang="en-US" dirty="0"/>
              <a:t>, or </a:t>
            </a:r>
            <a:r>
              <a:rPr lang="en-US" dirty="0">
                <a:solidFill>
                  <a:srgbClr val="C00000"/>
                </a:solidFill>
              </a:rPr>
              <a:t>enabling voice commands </a:t>
            </a:r>
            <a:r>
              <a:rPr lang="en-US" dirty="0"/>
              <a:t>for users with </a:t>
            </a:r>
            <a:r>
              <a:rPr lang="en-US" dirty="0">
                <a:solidFill>
                  <a:srgbClr val="C00000"/>
                </a:solidFill>
              </a:rPr>
              <a:t>visual</a:t>
            </a:r>
            <a:r>
              <a:rPr lang="en-US" dirty="0"/>
              <a:t> or </a:t>
            </a:r>
            <a:r>
              <a:rPr lang="en-US" dirty="0">
                <a:solidFill>
                  <a:srgbClr val="C00000"/>
                </a:solidFill>
              </a:rPr>
              <a:t>motor impairments</a:t>
            </a:r>
            <a:r>
              <a:rPr lang="en-US" dirty="0"/>
              <a:t>. </a:t>
            </a:r>
          </a:p>
          <a:p>
            <a:r>
              <a:rPr lang="en-US" b="1" dirty="0"/>
              <a:t>Content Variety: </a:t>
            </a:r>
            <a:r>
              <a:rPr lang="en-US" dirty="0"/>
              <a:t>Offer </a:t>
            </a:r>
            <a:r>
              <a:rPr lang="en-US" dirty="0">
                <a:solidFill>
                  <a:srgbClr val="C00000"/>
                </a:solidFill>
              </a:rPr>
              <a:t>diverse</a:t>
            </a:r>
            <a:r>
              <a:rPr lang="en-US" dirty="0"/>
              <a:t> and </a:t>
            </a:r>
            <a:r>
              <a:rPr lang="en-US" dirty="0">
                <a:solidFill>
                  <a:srgbClr val="C00000"/>
                </a:solidFill>
              </a:rPr>
              <a:t>engaging content </a:t>
            </a:r>
            <a:r>
              <a:rPr lang="en-US" dirty="0"/>
              <a:t>in the virtual environment to cater to a </a:t>
            </a:r>
            <a:r>
              <a:rPr lang="en-US" dirty="0">
                <a:solidFill>
                  <a:srgbClr val="C00000"/>
                </a:solidFill>
              </a:rPr>
              <a:t>wide range </a:t>
            </a:r>
            <a:r>
              <a:rPr lang="en-US" dirty="0"/>
              <a:t>of </a:t>
            </a:r>
            <a:r>
              <a:rPr lang="en-US" dirty="0">
                <a:solidFill>
                  <a:srgbClr val="C00000"/>
                </a:solidFill>
              </a:rPr>
              <a:t>user interests </a:t>
            </a:r>
            <a:r>
              <a:rPr lang="en-US" dirty="0"/>
              <a:t>and </a:t>
            </a:r>
            <a:r>
              <a:rPr lang="en-US" dirty="0">
                <a:solidFill>
                  <a:srgbClr val="C00000"/>
                </a:solidFill>
              </a:rPr>
              <a:t>preferences</a:t>
            </a:r>
            <a:r>
              <a:rPr lang="en-US" dirty="0"/>
              <a:t>.</a:t>
            </a:r>
          </a:p>
          <a:p>
            <a:r>
              <a:rPr lang="en-US" dirty="0"/>
              <a:t>By meeting these requirements, AR-VR developers can create compelling and enjoyable virtual environments that captivate users and provide a truly immersive experience. Continuous testing, user feedback, and improvements are crucial to refining and enhancing the virtual environment to meet user expectations and needs.</a:t>
            </a:r>
          </a:p>
        </p:txBody>
      </p:sp>
    </p:spTree>
    <p:extLst>
      <p:ext uri="{BB962C8B-B14F-4D97-AF65-F5344CB8AC3E}">
        <p14:creationId xmlns:p14="http://schemas.microsoft.com/office/powerpoint/2010/main" val="9008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D478A-BA33-EF93-5081-C8F34C2374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A4BA72-F2AD-6E6F-758D-B09250FED640}"/>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Benefits of virtual reality and augmented reality </a:t>
            </a:r>
          </a:p>
        </p:txBody>
      </p:sp>
      <p:sp>
        <p:nvSpPr>
          <p:cNvPr id="3" name="Text Placeholder 2">
            <a:extLst>
              <a:ext uri="{FF2B5EF4-FFF2-40B4-BE49-F238E27FC236}">
                <a16:creationId xmlns:a16="http://schemas.microsoft.com/office/drawing/2014/main" id="{231A427C-9DE0-659E-15B4-EDD4BE1644C5}"/>
              </a:ext>
            </a:extLst>
          </p:cNvPr>
          <p:cNvSpPr>
            <a:spLocks noGrp="1"/>
          </p:cNvSpPr>
          <p:nvPr>
            <p:ph type="body" idx="1"/>
          </p:nvPr>
        </p:nvSpPr>
        <p:spPr/>
        <p:txBody>
          <a:bodyPr/>
          <a:lstStyle/>
          <a:p>
            <a:r>
              <a:rPr lang="en-US" dirty="0"/>
              <a:t>Section - 11</a:t>
            </a:r>
          </a:p>
        </p:txBody>
      </p:sp>
    </p:spTree>
    <p:extLst>
      <p:ext uri="{BB962C8B-B14F-4D97-AF65-F5344CB8AC3E}">
        <p14:creationId xmlns:p14="http://schemas.microsoft.com/office/powerpoint/2010/main" val="2741618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3228F-C534-56BD-3E9C-C0CE350347C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432C56-DB4B-C50C-87C4-1A157A274CB0}"/>
              </a:ext>
            </a:extLst>
          </p:cNvPr>
          <p:cNvSpPr>
            <a:spLocks noGrp="1"/>
          </p:cNvSpPr>
          <p:nvPr>
            <p:ph type="title"/>
          </p:nvPr>
        </p:nvSpPr>
        <p:spPr>
          <a:xfrm>
            <a:off x="0" y="1"/>
            <a:ext cx="12192000" cy="711200"/>
          </a:xfrm>
        </p:spPr>
        <p:txBody>
          <a:bodyPr/>
          <a:lstStyle/>
          <a:p>
            <a:r>
              <a:rPr lang="en-US" dirty="0"/>
              <a:t>Benefits of virtual reality and augmented reality </a:t>
            </a:r>
            <a:endParaRPr lang="en-IN" dirty="0"/>
          </a:p>
        </p:txBody>
      </p:sp>
      <p:sp>
        <p:nvSpPr>
          <p:cNvPr id="5" name="Content Placeholder 4">
            <a:extLst>
              <a:ext uri="{FF2B5EF4-FFF2-40B4-BE49-F238E27FC236}">
                <a16:creationId xmlns:a16="http://schemas.microsoft.com/office/drawing/2014/main" id="{3FCF3F05-7F1D-02C3-0AAC-4399129AEE61}"/>
              </a:ext>
            </a:extLst>
          </p:cNvPr>
          <p:cNvSpPr>
            <a:spLocks noGrp="1"/>
          </p:cNvSpPr>
          <p:nvPr>
            <p:ph idx="1"/>
          </p:nvPr>
        </p:nvSpPr>
        <p:spPr>
          <a:xfrm>
            <a:off x="131763" y="863600"/>
            <a:ext cx="11867404" cy="5591175"/>
          </a:xfrm>
        </p:spPr>
        <p:txBody>
          <a:bodyPr/>
          <a:lstStyle/>
          <a:p>
            <a:r>
              <a:rPr lang="en-US" dirty="0"/>
              <a:t>Virtual Reality (VR) and Augmented Reality (AR) offer a wide range of benefits in various industries and applications. Here are some of the key benefits of VR and AR. </a:t>
            </a:r>
          </a:p>
          <a:p>
            <a:pPr marL="0" indent="0">
              <a:buNone/>
            </a:pPr>
            <a:r>
              <a:rPr lang="en-US" b="1" dirty="0">
                <a:solidFill>
                  <a:srgbClr val="C00000"/>
                </a:solidFill>
              </a:rPr>
              <a:t>Benefits of Virtual Reality (VR): </a:t>
            </a:r>
          </a:p>
          <a:p>
            <a:r>
              <a:rPr lang="en-US" b="1" dirty="0"/>
              <a:t>Immersive Learning and Training: </a:t>
            </a:r>
            <a:r>
              <a:rPr lang="en-US" dirty="0"/>
              <a:t>VR provides a </a:t>
            </a:r>
            <a:r>
              <a:rPr lang="en-US" dirty="0">
                <a:solidFill>
                  <a:srgbClr val="C00000"/>
                </a:solidFill>
              </a:rPr>
              <a:t>safe</a:t>
            </a:r>
            <a:r>
              <a:rPr lang="en-US" dirty="0"/>
              <a:t> and </a:t>
            </a:r>
            <a:r>
              <a:rPr lang="en-US" dirty="0">
                <a:solidFill>
                  <a:srgbClr val="C00000"/>
                </a:solidFill>
              </a:rPr>
              <a:t>controlled</a:t>
            </a:r>
            <a:r>
              <a:rPr lang="en-US" dirty="0"/>
              <a:t> environment for </a:t>
            </a:r>
            <a:r>
              <a:rPr lang="en-US" dirty="0">
                <a:solidFill>
                  <a:srgbClr val="C00000"/>
                </a:solidFill>
              </a:rPr>
              <a:t>training </a:t>
            </a:r>
            <a:r>
              <a:rPr lang="en-US" dirty="0"/>
              <a:t>and </a:t>
            </a:r>
            <a:r>
              <a:rPr lang="en-US" dirty="0">
                <a:solidFill>
                  <a:srgbClr val="C00000"/>
                </a:solidFill>
              </a:rPr>
              <a:t>simulations</a:t>
            </a:r>
            <a:r>
              <a:rPr lang="en-US" dirty="0"/>
              <a:t>. It is extensively used in industries like </a:t>
            </a:r>
            <a:r>
              <a:rPr lang="en-US" dirty="0">
                <a:solidFill>
                  <a:srgbClr val="C00000"/>
                </a:solidFill>
              </a:rPr>
              <a:t>aviation</a:t>
            </a:r>
            <a:r>
              <a:rPr lang="en-US" dirty="0"/>
              <a:t>, </a:t>
            </a:r>
            <a:r>
              <a:rPr lang="en-US" dirty="0">
                <a:solidFill>
                  <a:srgbClr val="C00000"/>
                </a:solidFill>
              </a:rPr>
              <a:t>healthcare</a:t>
            </a:r>
            <a:r>
              <a:rPr lang="en-US" dirty="0"/>
              <a:t>, </a:t>
            </a:r>
            <a:r>
              <a:rPr lang="en-US" dirty="0">
                <a:solidFill>
                  <a:srgbClr val="C00000"/>
                </a:solidFill>
              </a:rPr>
              <a:t>military</a:t>
            </a:r>
            <a:r>
              <a:rPr lang="en-US" dirty="0"/>
              <a:t>, and </a:t>
            </a:r>
            <a:r>
              <a:rPr lang="en-US" dirty="0">
                <a:solidFill>
                  <a:srgbClr val="C00000"/>
                </a:solidFill>
              </a:rPr>
              <a:t>engineering</a:t>
            </a:r>
            <a:r>
              <a:rPr lang="en-US" dirty="0"/>
              <a:t> to train professionals and students in </a:t>
            </a:r>
            <a:r>
              <a:rPr lang="en-US" dirty="0">
                <a:solidFill>
                  <a:srgbClr val="C00000"/>
                </a:solidFill>
              </a:rPr>
              <a:t>realistic scenarios </a:t>
            </a:r>
            <a:r>
              <a:rPr lang="en-US" dirty="0"/>
              <a:t>without </a:t>
            </a:r>
            <a:r>
              <a:rPr lang="en-US" dirty="0">
                <a:solidFill>
                  <a:srgbClr val="C00000"/>
                </a:solidFill>
              </a:rPr>
              <a:t>real-world risks</a:t>
            </a:r>
            <a:r>
              <a:rPr lang="en-US" dirty="0"/>
              <a:t>.</a:t>
            </a:r>
          </a:p>
          <a:p>
            <a:r>
              <a:rPr lang="en-US" b="1" dirty="0"/>
              <a:t>Enhanced Visualization and Design:</a:t>
            </a:r>
            <a:r>
              <a:rPr lang="en-US" dirty="0"/>
              <a:t> VR enables </a:t>
            </a:r>
            <a:r>
              <a:rPr lang="en-US" dirty="0">
                <a:solidFill>
                  <a:srgbClr val="C00000"/>
                </a:solidFill>
              </a:rPr>
              <a:t>architects</a:t>
            </a:r>
            <a:r>
              <a:rPr lang="en-US" dirty="0"/>
              <a:t>, </a:t>
            </a:r>
            <a:r>
              <a:rPr lang="en-US" dirty="0">
                <a:solidFill>
                  <a:srgbClr val="C00000"/>
                </a:solidFill>
              </a:rPr>
              <a:t>engineers</a:t>
            </a:r>
            <a:r>
              <a:rPr lang="en-US" dirty="0"/>
              <a:t>, and </a:t>
            </a:r>
            <a:r>
              <a:rPr lang="en-US" dirty="0">
                <a:solidFill>
                  <a:srgbClr val="C00000"/>
                </a:solidFill>
              </a:rPr>
              <a:t>designers</a:t>
            </a:r>
            <a:r>
              <a:rPr lang="en-US" dirty="0"/>
              <a:t> to </a:t>
            </a:r>
            <a:r>
              <a:rPr lang="en-US" dirty="0">
                <a:solidFill>
                  <a:srgbClr val="C00000"/>
                </a:solidFill>
              </a:rPr>
              <a:t>visualize</a:t>
            </a:r>
            <a:r>
              <a:rPr lang="en-US" dirty="0"/>
              <a:t> their </a:t>
            </a:r>
            <a:r>
              <a:rPr lang="en-US" dirty="0">
                <a:solidFill>
                  <a:srgbClr val="C00000"/>
                </a:solidFill>
              </a:rPr>
              <a:t>creations</a:t>
            </a:r>
            <a:r>
              <a:rPr lang="en-US" dirty="0"/>
              <a:t> in a </a:t>
            </a:r>
            <a:r>
              <a:rPr lang="en-US" dirty="0">
                <a:solidFill>
                  <a:srgbClr val="C00000"/>
                </a:solidFill>
              </a:rPr>
              <a:t>3D virtual space</a:t>
            </a:r>
            <a:r>
              <a:rPr lang="en-US" dirty="0"/>
              <a:t>. This allows for better design evaluation, collaboration, and quicker iterations, leading to more efficient and innovative projects.</a:t>
            </a:r>
          </a:p>
          <a:p>
            <a:r>
              <a:rPr lang="en-US" b="1" dirty="0"/>
              <a:t>Therapeutic Applications:</a:t>
            </a:r>
            <a:r>
              <a:rPr lang="en-US" dirty="0"/>
              <a:t> VR is used in </a:t>
            </a:r>
            <a:r>
              <a:rPr lang="en-US" dirty="0">
                <a:solidFill>
                  <a:srgbClr val="C00000"/>
                </a:solidFill>
              </a:rPr>
              <a:t>therapeutic interventions </a:t>
            </a:r>
            <a:r>
              <a:rPr lang="en-US" dirty="0"/>
              <a:t>for </a:t>
            </a:r>
            <a:r>
              <a:rPr lang="en-US" dirty="0">
                <a:solidFill>
                  <a:srgbClr val="C00000"/>
                </a:solidFill>
              </a:rPr>
              <a:t>pain management</a:t>
            </a:r>
            <a:r>
              <a:rPr lang="en-US" dirty="0"/>
              <a:t>, </a:t>
            </a:r>
            <a:r>
              <a:rPr lang="en-US" dirty="0">
                <a:solidFill>
                  <a:srgbClr val="C00000"/>
                </a:solidFill>
              </a:rPr>
              <a:t>exposure therapy </a:t>
            </a:r>
            <a:r>
              <a:rPr lang="en-US" dirty="0"/>
              <a:t>for</a:t>
            </a:r>
            <a:r>
              <a:rPr lang="en-US" dirty="0">
                <a:solidFill>
                  <a:srgbClr val="C00000"/>
                </a:solidFill>
              </a:rPr>
              <a:t> phobias</a:t>
            </a:r>
            <a:r>
              <a:rPr lang="en-US" dirty="0"/>
              <a:t>, and </a:t>
            </a:r>
            <a:r>
              <a:rPr lang="en-US" dirty="0">
                <a:solidFill>
                  <a:srgbClr val="C00000"/>
                </a:solidFill>
              </a:rPr>
              <a:t>mental health treatments</a:t>
            </a:r>
            <a:r>
              <a:rPr lang="en-US" dirty="0"/>
              <a:t>. It provides a distraction from pain and helps patients confront and overcome their fears in a controlled environment. </a:t>
            </a:r>
          </a:p>
          <a:p>
            <a:r>
              <a:rPr lang="en-US" b="1" dirty="0"/>
              <a:t>Virtual Tourism: </a:t>
            </a:r>
            <a:r>
              <a:rPr lang="en-US" dirty="0"/>
              <a:t>VR enables </a:t>
            </a:r>
            <a:r>
              <a:rPr lang="en-US" dirty="0">
                <a:solidFill>
                  <a:srgbClr val="C00000"/>
                </a:solidFill>
              </a:rPr>
              <a:t>virtual travel </a:t>
            </a:r>
            <a:r>
              <a:rPr lang="en-US" dirty="0"/>
              <a:t>and </a:t>
            </a:r>
            <a:r>
              <a:rPr lang="en-US" dirty="0">
                <a:solidFill>
                  <a:srgbClr val="C00000"/>
                </a:solidFill>
              </a:rPr>
              <a:t>exploration</a:t>
            </a:r>
            <a:r>
              <a:rPr lang="en-US" dirty="0"/>
              <a:t> of </a:t>
            </a:r>
            <a:r>
              <a:rPr lang="en-US" dirty="0">
                <a:solidFill>
                  <a:srgbClr val="C00000"/>
                </a:solidFill>
              </a:rPr>
              <a:t>distant locations</a:t>
            </a:r>
            <a:r>
              <a:rPr lang="en-US" dirty="0"/>
              <a:t>, </a:t>
            </a:r>
            <a:r>
              <a:rPr lang="en-US" dirty="0">
                <a:solidFill>
                  <a:srgbClr val="C00000"/>
                </a:solidFill>
              </a:rPr>
              <a:t>historical sites</a:t>
            </a:r>
            <a:r>
              <a:rPr lang="en-US" dirty="0"/>
              <a:t>, and </a:t>
            </a:r>
            <a:r>
              <a:rPr lang="en-US" dirty="0">
                <a:solidFill>
                  <a:srgbClr val="C00000"/>
                </a:solidFill>
              </a:rPr>
              <a:t>cultural landmarks</a:t>
            </a:r>
            <a:r>
              <a:rPr lang="en-US" dirty="0"/>
              <a:t>, offering a unique and accessible form of tourism.</a:t>
            </a:r>
          </a:p>
          <a:p>
            <a:endParaRPr lang="en-US" dirty="0"/>
          </a:p>
        </p:txBody>
      </p:sp>
    </p:spTree>
    <p:extLst>
      <p:ext uri="{BB962C8B-B14F-4D97-AF65-F5344CB8AC3E}">
        <p14:creationId xmlns:p14="http://schemas.microsoft.com/office/powerpoint/2010/main" val="36620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What is AR?</a:t>
            </a:r>
            <a:endParaRPr lang="en-IN" dirty="0"/>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3" y="863600"/>
            <a:ext cx="11867404" cy="5591175"/>
          </a:xfrm>
        </p:spPr>
        <p:txBody>
          <a:bodyPr/>
          <a:lstStyle/>
          <a:p>
            <a:pPr lvl="0"/>
            <a:r>
              <a:rPr lang="en-US" dirty="0">
                <a:solidFill>
                  <a:srgbClr val="C00000"/>
                </a:solidFill>
              </a:rPr>
              <a:t>AR </a:t>
            </a:r>
            <a:r>
              <a:rPr lang="en-US" dirty="0"/>
              <a:t>can be experienced through </a:t>
            </a:r>
            <a:r>
              <a:rPr lang="en-US" dirty="0">
                <a:solidFill>
                  <a:srgbClr val="C00000"/>
                </a:solidFill>
              </a:rPr>
              <a:t>various devices</a:t>
            </a:r>
            <a:r>
              <a:rPr lang="en-US" dirty="0"/>
              <a:t>, such as smartphones, tablets, smart glasses, and headsets. By using the camera or sensors of these devices, AR applications recognize the user's surroundings and superimpose digital elements seamlessly into the real world.</a:t>
            </a:r>
            <a:endParaRPr lang="en-IN" dirty="0"/>
          </a:p>
          <a:p>
            <a:pPr lvl="0"/>
            <a:r>
              <a:rPr lang="en-US" dirty="0"/>
              <a:t>The key features of augmented reality include:</a:t>
            </a:r>
            <a:endParaRPr lang="en-IN" dirty="0"/>
          </a:p>
          <a:p>
            <a:pPr lvl="1"/>
            <a:r>
              <a:rPr lang="en-US" sz="2200" b="1" dirty="0"/>
              <a:t>Real-time interaction:</a:t>
            </a:r>
            <a:r>
              <a:rPr lang="en-US" sz="2200" dirty="0"/>
              <a:t> AR content is </a:t>
            </a:r>
            <a:r>
              <a:rPr lang="en-US" sz="2200" dirty="0">
                <a:solidFill>
                  <a:srgbClr val="C00000"/>
                </a:solidFill>
              </a:rPr>
              <a:t>interactive</a:t>
            </a:r>
            <a:r>
              <a:rPr lang="en-US" sz="2200" dirty="0"/>
              <a:t> and </a:t>
            </a:r>
            <a:r>
              <a:rPr lang="en-US" sz="2200" dirty="0">
                <a:solidFill>
                  <a:srgbClr val="C00000"/>
                </a:solidFill>
              </a:rPr>
              <a:t>dynamic</a:t>
            </a:r>
            <a:r>
              <a:rPr lang="en-US" sz="2200" dirty="0"/>
              <a:t>, allowing users to engage with and manipulate virtual objects in real-time.</a:t>
            </a:r>
            <a:endParaRPr lang="en-IN" sz="2200" dirty="0"/>
          </a:p>
          <a:p>
            <a:pPr lvl="1"/>
            <a:r>
              <a:rPr lang="en-US" sz="2200" b="1" dirty="0"/>
              <a:t>Contextual information:</a:t>
            </a:r>
            <a:r>
              <a:rPr lang="en-US" sz="2200" dirty="0"/>
              <a:t> AR provides </a:t>
            </a:r>
            <a:r>
              <a:rPr lang="en-US" sz="2200" dirty="0">
                <a:solidFill>
                  <a:srgbClr val="C00000"/>
                </a:solidFill>
              </a:rPr>
              <a:t>contextually relevant information </a:t>
            </a:r>
            <a:r>
              <a:rPr lang="en-US" sz="2200" dirty="0"/>
              <a:t>by recognizing the user's location, objects, or scenes, and displaying relevant data accordingly.</a:t>
            </a:r>
            <a:endParaRPr lang="en-IN" sz="2200" dirty="0"/>
          </a:p>
          <a:p>
            <a:pPr lvl="1"/>
            <a:r>
              <a:rPr lang="en-US" sz="2200" b="1" dirty="0"/>
              <a:t>Spatial mapping:</a:t>
            </a:r>
            <a:r>
              <a:rPr lang="en-US" sz="2200" dirty="0"/>
              <a:t> AR applications often use </a:t>
            </a:r>
            <a:r>
              <a:rPr lang="en-US" sz="2200" dirty="0">
                <a:solidFill>
                  <a:srgbClr val="C00000"/>
                </a:solidFill>
              </a:rPr>
              <a:t>spatial mapping </a:t>
            </a:r>
            <a:r>
              <a:rPr lang="en-US" sz="2200" dirty="0"/>
              <a:t>and </a:t>
            </a:r>
            <a:r>
              <a:rPr lang="en-US" sz="2200" dirty="0">
                <a:solidFill>
                  <a:srgbClr val="C00000"/>
                </a:solidFill>
              </a:rPr>
              <a:t>tracking technologies </a:t>
            </a:r>
            <a:r>
              <a:rPr lang="en-US" sz="2200" dirty="0"/>
              <a:t>to anchor virtual objects to specific points in the physical environment, ensuring they appear stable and connected to the real world.</a:t>
            </a:r>
            <a:endParaRPr lang="en-IN" sz="2200" dirty="0"/>
          </a:p>
          <a:p>
            <a:pPr lvl="1"/>
            <a:r>
              <a:rPr lang="en-US" sz="2200" b="1" dirty="0"/>
              <a:t>Mixed reality:</a:t>
            </a:r>
            <a:r>
              <a:rPr lang="en-US" sz="2200" dirty="0"/>
              <a:t> AR </a:t>
            </a:r>
            <a:r>
              <a:rPr lang="en-US" sz="2200" dirty="0">
                <a:solidFill>
                  <a:srgbClr val="C00000"/>
                </a:solidFill>
              </a:rPr>
              <a:t>blurs the line </a:t>
            </a:r>
            <a:r>
              <a:rPr lang="en-US" sz="2200" dirty="0"/>
              <a:t>between the </a:t>
            </a:r>
            <a:r>
              <a:rPr lang="en-US" sz="2200" dirty="0">
                <a:solidFill>
                  <a:srgbClr val="C00000"/>
                </a:solidFill>
              </a:rPr>
              <a:t>virtual</a:t>
            </a:r>
            <a:r>
              <a:rPr lang="en-US" sz="2200" dirty="0"/>
              <a:t> and </a:t>
            </a:r>
            <a:r>
              <a:rPr lang="en-US" sz="2200" dirty="0">
                <a:solidFill>
                  <a:srgbClr val="C00000"/>
                </a:solidFill>
              </a:rPr>
              <a:t>real worlds</a:t>
            </a:r>
            <a:r>
              <a:rPr lang="en-US" sz="2200" dirty="0"/>
              <a:t>, enabling users to </a:t>
            </a:r>
            <a:r>
              <a:rPr lang="en-US" sz="2200" dirty="0">
                <a:solidFill>
                  <a:srgbClr val="C00000"/>
                </a:solidFill>
              </a:rPr>
              <a:t>perceive both simultaneously</a:t>
            </a:r>
            <a:r>
              <a:rPr lang="en-US" sz="2200" dirty="0"/>
              <a:t>. This is different from virtual reality (VR), where the user is fully immersed in a computer-generated environment.</a:t>
            </a:r>
            <a:endParaRPr lang="en-IN" sz="2200" dirty="0"/>
          </a:p>
        </p:txBody>
      </p:sp>
    </p:spTree>
    <p:extLst>
      <p:ext uri="{BB962C8B-B14F-4D97-AF65-F5344CB8AC3E}">
        <p14:creationId xmlns:p14="http://schemas.microsoft.com/office/powerpoint/2010/main" val="287158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198CE-5D4B-6FC9-7862-1535163C283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05710F-FF8D-3F4C-FFE5-D0AB8053913B}"/>
              </a:ext>
            </a:extLst>
          </p:cNvPr>
          <p:cNvSpPr>
            <a:spLocks noGrp="1"/>
          </p:cNvSpPr>
          <p:nvPr>
            <p:ph type="title"/>
          </p:nvPr>
        </p:nvSpPr>
        <p:spPr>
          <a:xfrm>
            <a:off x="0" y="1"/>
            <a:ext cx="12192000" cy="711200"/>
          </a:xfrm>
        </p:spPr>
        <p:txBody>
          <a:bodyPr/>
          <a:lstStyle/>
          <a:p>
            <a:r>
              <a:rPr lang="en-US" dirty="0"/>
              <a:t>Benefits of virtual reality and augmented reality </a:t>
            </a:r>
            <a:endParaRPr lang="en-IN" dirty="0"/>
          </a:p>
        </p:txBody>
      </p:sp>
      <p:sp>
        <p:nvSpPr>
          <p:cNvPr id="5" name="Content Placeholder 4">
            <a:extLst>
              <a:ext uri="{FF2B5EF4-FFF2-40B4-BE49-F238E27FC236}">
                <a16:creationId xmlns:a16="http://schemas.microsoft.com/office/drawing/2014/main" id="{F5E3C370-6730-CF43-C48D-B6BE9380D48B}"/>
              </a:ext>
            </a:extLst>
          </p:cNvPr>
          <p:cNvSpPr>
            <a:spLocks noGrp="1"/>
          </p:cNvSpPr>
          <p:nvPr>
            <p:ph idx="1"/>
          </p:nvPr>
        </p:nvSpPr>
        <p:spPr>
          <a:xfrm>
            <a:off x="131763" y="863600"/>
            <a:ext cx="11867404" cy="5591175"/>
          </a:xfrm>
        </p:spPr>
        <p:txBody>
          <a:bodyPr/>
          <a:lstStyle/>
          <a:p>
            <a:r>
              <a:rPr lang="en-US" b="1" dirty="0"/>
              <a:t>Entertainment and Gaming: </a:t>
            </a:r>
            <a:r>
              <a:rPr lang="en-US" dirty="0"/>
              <a:t>VR offers </a:t>
            </a:r>
            <a:r>
              <a:rPr lang="en-US" dirty="0">
                <a:solidFill>
                  <a:srgbClr val="C00000"/>
                </a:solidFill>
              </a:rPr>
              <a:t>immersive</a:t>
            </a:r>
            <a:r>
              <a:rPr lang="en-US" dirty="0"/>
              <a:t> and </a:t>
            </a:r>
            <a:r>
              <a:rPr lang="en-US" dirty="0">
                <a:solidFill>
                  <a:srgbClr val="C00000"/>
                </a:solidFill>
              </a:rPr>
              <a:t>interactive gaming experiences </a:t>
            </a:r>
            <a:r>
              <a:rPr lang="en-US" dirty="0"/>
              <a:t>that allow players to step into the game world and experience a heightened sense of presence and realism. </a:t>
            </a:r>
            <a:endParaRPr lang="en-US" b="1" dirty="0"/>
          </a:p>
          <a:p>
            <a:r>
              <a:rPr lang="en-US" b="1" dirty="0"/>
              <a:t>Remote Collaboration: </a:t>
            </a:r>
            <a:r>
              <a:rPr lang="en-US" dirty="0"/>
              <a:t>VR facilitates </a:t>
            </a:r>
            <a:r>
              <a:rPr lang="en-US" dirty="0">
                <a:solidFill>
                  <a:srgbClr val="C00000"/>
                </a:solidFill>
              </a:rPr>
              <a:t>remote collaboration </a:t>
            </a:r>
            <a:r>
              <a:rPr lang="en-US" dirty="0"/>
              <a:t>by bringing </a:t>
            </a:r>
            <a:r>
              <a:rPr lang="en-US" dirty="0">
                <a:solidFill>
                  <a:srgbClr val="C00000"/>
                </a:solidFill>
              </a:rPr>
              <a:t>geographically dispersed teams</a:t>
            </a:r>
            <a:r>
              <a:rPr lang="en-US" dirty="0"/>
              <a:t> together in </a:t>
            </a:r>
            <a:r>
              <a:rPr lang="en-US" dirty="0">
                <a:solidFill>
                  <a:srgbClr val="C00000"/>
                </a:solidFill>
              </a:rPr>
              <a:t>virtual meeting spaces</a:t>
            </a:r>
            <a:r>
              <a:rPr lang="en-US" dirty="0"/>
              <a:t>. This enhances communication, teamwork, and productivity</a:t>
            </a:r>
          </a:p>
          <a:p>
            <a:pPr marL="0" indent="0">
              <a:buNone/>
            </a:pPr>
            <a:endParaRPr lang="en-US" b="1" dirty="0">
              <a:solidFill>
                <a:schemeClr val="accent6"/>
              </a:solidFill>
            </a:endParaRPr>
          </a:p>
        </p:txBody>
      </p:sp>
    </p:spTree>
    <p:extLst>
      <p:ext uri="{BB962C8B-B14F-4D97-AF65-F5344CB8AC3E}">
        <p14:creationId xmlns:p14="http://schemas.microsoft.com/office/powerpoint/2010/main" val="59917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10BFF-EFC2-FC12-A929-6F48E5EE7A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8D8968-C7EB-D18E-DCB1-A5E6F900430A}"/>
              </a:ext>
            </a:extLst>
          </p:cNvPr>
          <p:cNvSpPr>
            <a:spLocks noGrp="1"/>
          </p:cNvSpPr>
          <p:nvPr>
            <p:ph type="title"/>
          </p:nvPr>
        </p:nvSpPr>
        <p:spPr>
          <a:xfrm>
            <a:off x="0" y="1"/>
            <a:ext cx="12192000" cy="711200"/>
          </a:xfrm>
        </p:spPr>
        <p:txBody>
          <a:bodyPr/>
          <a:lstStyle/>
          <a:p>
            <a:r>
              <a:rPr lang="en-US" dirty="0"/>
              <a:t>Benefits of virtual reality and augmented reality </a:t>
            </a:r>
            <a:endParaRPr lang="en-IN" dirty="0"/>
          </a:p>
        </p:txBody>
      </p:sp>
      <p:sp>
        <p:nvSpPr>
          <p:cNvPr id="5" name="Content Placeholder 4">
            <a:extLst>
              <a:ext uri="{FF2B5EF4-FFF2-40B4-BE49-F238E27FC236}">
                <a16:creationId xmlns:a16="http://schemas.microsoft.com/office/drawing/2014/main" id="{CA3B9E26-66A1-7488-6FC1-106C24066573}"/>
              </a:ext>
            </a:extLst>
          </p:cNvPr>
          <p:cNvSpPr>
            <a:spLocks noGrp="1"/>
          </p:cNvSpPr>
          <p:nvPr>
            <p:ph idx="1"/>
          </p:nvPr>
        </p:nvSpPr>
        <p:spPr>
          <a:xfrm>
            <a:off x="131763" y="863600"/>
            <a:ext cx="11867404" cy="5591175"/>
          </a:xfrm>
        </p:spPr>
        <p:txBody>
          <a:bodyPr/>
          <a:lstStyle/>
          <a:p>
            <a:pPr marL="0" indent="0">
              <a:buNone/>
            </a:pPr>
            <a:r>
              <a:rPr lang="en-US" b="1" dirty="0">
                <a:solidFill>
                  <a:srgbClr val="C00000"/>
                </a:solidFill>
              </a:rPr>
              <a:t>Benefits of Augmented Reality (AR): </a:t>
            </a:r>
          </a:p>
          <a:p>
            <a:r>
              <a:rPr lang="en-US" b="1" dirty="0"/>
              <a:t>Real-time Information Overlay: </a:t>
            </a:r>
            <a:r>
              <a:rPr lang="en-US" dirty="0"/>
              <a:t>AR overlays digital information onto the user's real-world environment, providing </a:t>
            </a:r>
            <a:r>
              <a:rPr lang="en-US" dirty="0">
                <a:solidFill>
                  <a:srgbClr val="C00000"/>
                </a:solidFill>
              </a:rPr>
              <a:t>real-time data </a:t>
            </a:r>
            <a:r>
              <a:rPr lang="en-US" dirty="0"/>
              <a:t>and </a:t>
            </a:r>
            <a:r>
              <a:rPr lang="en-US" dirty="0">
                <a:solidFill>
                  <a:srgbClr val="C00000"/>
                </a:solidFill>
              </a:rPr>
              <a:t>context-specific details</a:t>
            </a:r>
            <a:r>
              <a:rPr lang="en-US" dirty="0"/>
              <a:t>. This is particularly useful for </a:t>
            </a:r>
            <a:r>
              <a:rPr lang="en-US" dirty="0">
                <a:solidFill>
                  <a:srgbClr val="C00000"/>
                </a:solidFill>
              </a:rPr>
              <a:t>navigation</a:t>
            </a:r>
            <a:r>
              <a:rPr lang="en-US" dirty="0"/>
              <a:t>, </a:t>
            </a:r>
            <a:r>
              <a:rPr lang="en-US" dirty="0">
                <a:solidFill>
                  <a:srgbClr val="C00000"/>
                </a:solidFill>
              </a:rPr>
              <a:t>industrial maintenance</a:t>
            </a:r>
            <a:r>
              <a:rPr lang="en-US" dirty="0"/>
              <a:t>, and </a:t>
            </a:r>
            <a:r>
              <a:rPr lang="en-US" dirty="0">
                <a:solidFill>
                  <a:srgbClr val="C00000"/>
                </a:solidFill>
              </a:rPr>
              <a:t>educational purposes</a:t>
            </a:r>
            <a:r>
              <a:rPr lang="en-US" dirty="0"/>
              <a:t>. </a:t>
            </a:r>
          </a:p>
          <a:p>
            <a:r>
              <a:rPr lang="en-US" b="1" dirty="0"/>
              <a:t>Enhanced Retail and Marketing: </a:t>
            </a:r>
            <a:r>
              <a:rPr lang="en-US" dirty="0"/>
              <a:t>AR enhances </a:t>
            </a:r>
            <a:r>
              <a:rPr lang="en-US" dirty="0">
                <a:solidFill>
                  <a:srgbClr val="C00000"/>
                </a:solidFill>
              </a:rPr>
              <a:t>customer experiences </a:t>
            </a:r>
            <a:r>
              <a:rPr lang="en-US" dirty="0"/>
              <a:t>by allowing them to </a:t>
            </a:r>
            <a:r>
              <a:rPr lang="en-US" dirty="0">
                <a:solidFill>
                  <a:srgbClr val="C00000"/>
                </a:solidFill>
              </a:rPr>
              <a:t>visualize products </a:t>
            </a:r>
            <a:r>
              <a:rPr lang="en-US" dirty="0"/>
              <a:t>in their </a:t>
            </a:r>
            <a:r>
              <a:rPr lang="en-US" dirty="0">
                <a:solidFill>
                  <a:srgbClr val="C00000"/>
                </a:solidFill>
              </a:rPr>
              <a:t>physical space </a:t>
            </a:r>
            <a:r>
              <a:rPr lang="en-US" dirty="0"/>
              <a:t>before purchasing. It can also provide </a:t>
            </a:r>
            <a:r>
              <a:rPr lang="en-US" dirty="0">
                <a:solidFill>
                  <a:srgbClr val="C00000"/>
                </a:solidFill>
              </a:rPr>
              <a:t>interactive product information</a:t>
            </a:r>
            <a:r>
              <a:rPr lang="en-US" dirty="0"/>
              <a:t> and </a:t>
            </a:r>
            <a:r>
              <a:rPr lang="en-US" dirty="0">
                <a:solidFill>
                  <a:srgbClr val="C00000"/>
                </a:solidFill>
              </a:rPr>
              <a:t>marketing campaigns</a:t>
            </a:r>
            <a:r>
              <a:rPr lang="en-US" dirty="0"/>
              <a:t>. </a:t>
            </a:r>
          </a:p>
          <a:p>
            <a:r>
              <a:rPr lang="en-US" b="1" dirty="0"/>
              <a:t>Hands-free Assistance: </a:t>
            </a:r>
            <a:r>
              <a:rPr lang="en-US" dirty="0"/>
              <a:t>AR enables </a:t>
            </a:r>
            <a:r>
              <a:rPr lang="en-US" dirty="0">
                <a:solidFill>
                  <a:srgbClr val="C00000"/>
                </a:solidFill>
              </a:rPr>
              <a:t>hands-free access </a:t>
            </a:r>
            <a:r>
              <a:rPr lang="en-US" dirty="0"/>
              <a:t>to </a:t>
            </a:r>
            <a:r>
              <a:rPr lang="en-US" dirty="0">
                <a:solidFill>
                  <a:srgbClr val="C00000"/>
                </a:solidFill>
              </a:rPr>
              <a:t>instructions</a:t>
            </a:r>
            <a:r>
              <a:rPr lang="en-US" dirty="0"/>
              <a:t> and </a:t>
            </a:r>
            <a:r>
              <a:rPr lang="en-US" dirty="0">
                <a:solidFill>
                  <a:srgbClr val="C00000"/>
                </a:solidFill>
              </a:rPr>
              <a:t>data</a:t>
            </a:r>
            <a:r>
              <a:rPr lang="en-US" dirty="0"/>
              <a:t>, which is valuable in </a:t>
            </a:r>
            <a:r>
              <a:rPr lang="en-US" dirty="0">
                <a:solidFill>
                  <a:srgbClr val="C00000"/>
                </a:solidFill>
              </a:rPr>
              <a:t>healthcare, manufacturing</a:t>
            </a:r>
            <a:r>
              <a:rPr lang="en-US" dirty="0"/>
              <a:t>, and </a:t>
            </a:r>
            <a:r>
              <a:rPr lang="en-US" dirty="0">
                <a:solidFill>
                  <a:srgbClr val="C00000"/>
                </a:solidFill>
              </a:rPr>
              <a:t>logistics</a:t>
            </a:r>
            <a:r>
              <a:rPr lang="en-US" dirty="0"/>
              <a:t>. </a:t>
            </a:r>
          </a:p>
          <a:p>
            <a:r>
              <a:rPr lang="en-US" b="1" dirty="0"/>
              <a:t>Training and Skill Development: </a:t>
            </a:r>
            <a:r>
              <a:rPr lang="en-US" dirty="0"/>
              <a:t>AR supports </a:t>
            </a:r>
            <a:r>
              <a:rPr lang="en-US" dirty="0">
                <a:solidFill>
                  <a:srgbClr val="C00000"/>
                </a:solidFill>
              </a:rPr>
              <a:t>on-the-job training </a:t>
            </a:r>
            <a:r>
              <a:rPr lang="en-US" dirty="0"/>
              <a:t>by displaying </a:t>
            </a:r>
            <a:r>
              <a:rPr lang="en-US" dirty="0">
                <a:solidFill>
                  <a:srgbClr val="C00000"/>
                </a:solidFill>
              </a:rPr>
              <a:t>step-by-step instructions</a:t>
            </a:r>
            <a:r>
              <a:rPr lang="en-US" dirty="0"/>
              <a:t> and </a:t>
            </a:r>
            <a:r>
              <a:rPr lang="en-US" dirty="0">
                <a:solidFill>
                  <a:srgbClr val="C00000"/>
                </a:solidFill>
              </a:rPr>
              <a:t>virtual guides </a:t>
            </a:r>
            <a:r>
              <a:rPr lang="en-US" dirty="0"/>
              <a:t>for </a:t>
            </a:r>
            <a:r>
              <a:rPr lang="en-US" dirty="0">
                <a:solidFill>
                  <a:srgbClr val="C00000"/>
                </a:solidFill>
              </a:rPr>
              <a:t>complex tasks</a:t>
            </a:r>
            <a:r>
              <a:rPr lang="en-US" dirty="0"/>
              <a:t>.</a:t>
            </a:r>
          </a:p>
          <a:p>
            <a:r>
              <a:rPr lang="en-US" b="1" dirty="0"/>
              <a:t>Interactive Education: </a:t>
            </a:r>
            <a:r>
              <a:rPr lang="en-US" dirty="0"/>
              <a:t>AR enhances </a:t>
            </a:r>
            <a:r>
              <a:rPr lang="en-US" dirty="0">
                <a:solidFill>
                  <a:srgbClr val="C00000"/>
                </a:solidFill>
              </a:rPr>
              <a:t>learning experiences </a:t>
            </a:r>
            <a:r>
              <a:rPr lang="en-US" dirty="0"/>
              <a:t>by transforming </a:t>
            </a:r>
            <a:r>
              <a:rPr lang="en-US" dirty="0">
                <a:solidFill>
                  <a:srgbClr val="C00000"/>
                </a:solidFill>
              </a:rPr>
              <a:t>static materials </a:t>
            </a:r>
            <a:r>
              <a:rPr lang="en-US" dirty="0"/>
              <a:t>into </a:t>
            </a:r>
            <a:r>
              <a:rPr lang="en-US" dirty="0">
                <a:solidFill>
                  <a:srgbClr val="C00000"/>
                </a:solidFill>
              </a:rPr>
              <a:t>interactive 3D models </a:t>
            </a:r>
            <a:r>
              <a:rPr lang="en-US" dirty="0"/>
              <a:t>and </a:t>
            </a:r>
            <a:r>
              <a:rPr lang="en-US" dirty="0">
                <a:solidFill>
                  <a:srgbClr val="C00000"/>
                </a:solidFill>
              </a:rPr>
              <a:t>augmented content</a:t>
            </a:r>
            <a:r>
              <a:rPr lang="en-US" dirty="0"/>
              <a:t>.</a:t>
            </a:r>
          </a:p>
          <a:p>
            <a:endParaRPr lang="en-US" b="1" dirty="0">
              <a:solidFill>
                <a:schemeClr val="accent6"/>
              </a:solidFill>
            </a:endParaRPr>
          </a:p>
          <a:p>
            <a:pPr marL="0" indent="0">
              <a:buNone/>
            </a:pPr>
            <a:endParaRPr lang="en-US" b="1" dirty="0">
              <a:solidFill>
                <a:schemeClr val="accent6"/>
              </a:solidFill>
            </a:endParaRPr>
          </a:p>
        </p:txBody>
      </p:sp>
    </p:spTree>
    <p:extLst>
      <p:ext uri="{BB962C8B-B14F-4D97-AF65-F5344CB8AC3E}">
        <p14:creationId xmlns:p14="http://schemas.microsoft.com/office/powerpoint/2010/main" val="1644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0395F-C1B6-B1F5-6599-911DC77800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70EFEB-5EDF-DB7C-4831-D00C5E2CDCE4}"/>
              </a:ext>
            </a:extLst>
          </p:cNvPr>
          <p:cNvSpPr>
            <a:spLocks noGrp="1"/>
          </p:cNvSpPr>
          <p:nvPr>
            <p:ph type="title"/>
          </p:nvPr>
        </p:nvSpPr>
        <p:spPr>
          <a:xfrm>
            <a:off x="0" y="1"/>
            <a:ext cx="12192000" cy="711200"/>
          </a:xfrm>
        </p:spPr>
        <p:txBody>
          <a:bodyPr/>
          <a:lstStyle/>
          <a:p>
            <a:r>
              <a:rPr lang="en-US" dirty="0"/>
              <a:t>Benefits of virtual reality and augmented reality </a:t>
            </a:r>
            <a:endParaRPr lang="en-IN" dirty="0"/>
          </a:p>
        </p:txBody>
      </p:sp>
      <p:sp>
        <p:nvSpPr>
          <p:cNvPr id="5" name="Content Placeholder 4">
            <a:extLst>
              <a:ext uri="{FF2B5EF4-FFF2-40B4-BE49-F238E27FC236}">
                <a16:creationId xmlns:a16="http://schemas.microsoft.com/office/drawing/2014/main" id="{54313133-AC6C-F1DC-D30D-DB767BA25169}"/>
              </a:ext>
            </a:extLst>
          </p:cNvPr>
          <p:cNvSpPr>
            <a:spLocks noGrp="1"/>
          </p:cNvSpPr>
          <p:nvPr>
            <p:ph idx="1"/>
          </p:nvPr>
        </p:nvSpPr>
        <p:spPr>
          <a:xfrm>
            <a:off x="131763" y="863600"/>
            <a:ext cx="11867404" cy="5591175"/>
          </a:xfrm>
        </p:spPr>
        <p:txBody>
          <a:bodyPr/>
          <a:lstStyle/>
          <a:p>
            <a:r>
              <a:rPr lang="en-US" b="1" dirty="0"/>
              <a:t>Maintenance and Repair: </a:t>
            </a:r>
            <a:r>
              <a:rPr lang="en-US" dirty="0"/>
              <a:t>AR assists </a:t>
            </a:r>
            <a:r>
              <a:rPr lang="en-US" dirty="0">
                <a:solidFill>
                  <a:srgbClr val="C00000"/>
                </a:solidFill>
              </a:rPr>
              <a:t>technicians</a:t>
            </a:r>
            <a:r>
              <a:rPr lang="en-US" dirty="0"/>
              <a:t> and </a:t>
            </a:r>
            <a:r>
              <a:rPr lang="en-US" dirty="0">
                <a:solidFill>
                  <a:srgbClr val="C00000"/>
                </a:solidFill>
              </a:rPr>
              <a:t>field workers </a:t>
            </a:r>
            <a:r>
              <a:rPr lang="en-US" dirty="0"/>
              <a:t>in maintenance and repair tasks by providing </a:t>
            </a:r>
            <a:r>
              <a:rPr lang="en-US" dirty="0">
                <a:solidFill>
                  <a:srgbClr val="C00000"/>
                </a:solidFill>
              </a:rPr>
              <a:t>visual instructions </a:t>
            </a:r>
            <a:r>
              <a:rPr lang="en-US" dirty="0"/>
              <a:t>and </a:t>
            </a:r>
            <a:r>
              <a:rPr lang="en-US" dirty="0">
                <a:solidFill>
                  <a:srgbClr val="C00000"/>
                </a:solidFill>
              </a:rPr>
              <a:t>overlays on equipment</a:t>
            </a:r>
            <a:r>
              <a:rPr lang="en-US" dirty="0"/>
              <a:t>. </a:t>
            </a:r>
          </a:p>
          <a:p>
            <a:r>
              <a:rPr lang="en-US" b="1" dirty="0"/>
              <a:t>Design and Visualization: </a:t>
            </a:r>
            <a:r>
              <a:rPr lang="en-US" dirty="0"/>
              <a:t>AR allows users to </a:t>
            </a:r>
            <a:r>
              <a:rPr lang="en-US" dirty="0">
                <a:solidFill>
                  <a:srgbClr val="C00000"/>
                </a:solidFill>
              </a:rPr>
              <a:t>visualiz</a:t>
            </a:r>
            <a:r>
              <a:rPr lang="en-US" dirty="0"/>
              <a:t>e and </a:t>
            </a:r>
            <a:r>
              <a:rPr lang="en-US" dirty="0">
                <a:solidFill>
                  <a:srgbClr val="C00000"/>
                </a:solidFill>
              </a:rPr>
              <a:t>interact</a:t>
            </a:r>
            <a:r>
              <a:rPr lang="en-US" dirty="0"/>
              <a:t> with </a:t>
            </a:r>
            <a:r>
              <a:rPr lang="en-US" dirty="0">
                <a:solidFill>
                  <a:srgbClr val="C00000"/>
                </a:solidFill>
              </a:rPr>
              <a:t>virtual objects </a:t>
            </a:r>
            <a:r>
              <a:rPr lang="en-US" dirty="0"/>
              <a:t>in their real-world surroundings, making it useful in </a:t>
            </a:r>
            <a:r>
              <a:rPr lang="en-US" dirty="0">
                <a:solidFill>
                  <a:srgbClr val="C00000"/>
                </a:solidFill>
              </a:rPr>
              <a:t>interior design</a:t>
            </a:r>
            <a:r>
              <a:rPr lang="en-US" dirty="0"/>
              <a:t>, </a:t>
            </a:r>
            <a:r>
              <a:rPr lang="en-US" dirty="0">
                <a:solidFill>
                  <a:srgbClr val="C00000"/>
                </a:solidFill>
              </a:rPr>
              <a:t>architecture</a:t>
            </a:r>
            <a:r>
              <a:rPr lang="en-US" dirty="0"/>
              <a:t>, and </a:t>
            </a:r>
            <a:r>
              <a:rPr lang="en-US" dirty="0">
                <a:solidFill>
                  <a:srgbClr val="C00000"/>
                </a:solidFill>
              </a:rPr>
              <a:t>product prototyping</a:t>
            </a:r>
            <a:r>
              <a:rPr lang="en-US" dirty="0"/>
              <a:t>. </a:t>
            </a:r>
          </a:p>
          <a:p>
            <a:r>
              <a:rPr lang="en-US" dirty="0"/>
              <a:t>Both VR and AR offer unique advantages in different domains, revolutionizing how we learn, work, and experience the world. As these technologies continue to evolve, their applications are likely to expand, providing even more benefits across various industries.</a:t>
            </a:r>
          </a:p>
        </p:txBody>
      </p:sp>
    </p:spTree>
    <p:extLst>
      <p:ext uri="{BB962C8B-B14F-4D97-AF65-F5344CB8AC3E}">
        <p14:creationId xmlns:p14="http://schemas.microsoft.com/office/powerpoint/2010/main" val="309107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C9009-719E-9784-666A-939B7CC250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791ADB-F271-4877-634A-199BE043E2A8}"/>
              </a:ext>
            </a:extLst>
          </p:cNvPr>
          <p:cNvSpPr>
            <a:spLocks noGrp="1"/>
          </p:cNvSpPr>
          <p:nvPr>
            <p:ph type="title"/>
          </p:nvPr>
        </p:nvSpPr>
        <p:spPr>
          <a:xfrm>
            <a:off x="0" y="1"/>
            <a:ext cx="12192000" cy="711200"/>
          </a:xfrm>
        </p:spPr>
        <p:txBody>
          <a:bodyPr/>
          <a:lstStyle/>
          <a:p>
            <a:r>
              <a:rPr lang="en-US" dirty="0"/>
              <a:t>Disadvantages of virtual reality and augmented reality </a:t>
            </a:r>
            <a:endParaRPr lang="en-IN" dirty="0"/>
          </a:p>
        </p:txBody>
      </p:sp>
      <p:sp>
        <p:nvSpPr>
          <p:cNvPr id="5" name="Content Placeholder 4">
            <a:extLst>
              <a:ext uri="{FF2B5EF4-FFF2-40B4-BE49-F238E27FC236}">
                <a16:creationId xmlns:a16="http://schemas.microsoft.com/office/drawing/2014/main" id="{7EB11213-FD06-7FB7-B9BE-D1F37D10985C}"/>
              </a:ext>
            </a:extLst>
          </p:cNvPr>
          <p:cNvSpPr>
            <a:spLocks noGrp="1"/>
          </p:cNvSpPr>
          <p:nvPr>
            <p:ph idx="1"/>
          </p:nvPr>
        </p:nvSpPr>
        <p:spPr>
          <a:xfrm>
            <a:off x="131763" y="863600"/>
            <a:ext cx="11867404" cy="5591175"/>
          </a:xfrm>
        </p:spPr>
        <p:txBody>
          <a:bodyPr/>
          <a:lstStyle/>
          <a:p>
            <a:r>
              <a:rPr lang="en-US" dirty="0"/>
              <a:t>While Virtual Reality (VR) and Augmented Reality (AR) offer numerous benefits, they also come with some disadvantages and challenges. Here are some of the main disadvantages of VR and AR: </a:t>
            </a:r>
          </a:p>
          <a:p>
            <a:pPr marL="0" indent="0">
              <a:buNone/>
            </a:pPr>
            <a:r>
              <a:rPr lang="en-US" b="1" dirty="0">
                <a:solidFill>
                  <a:srgbClr val="C00000"/>
                </a:solidFill>
              </a:rPr>
              <a:t>Disadvantages of Virtual Reality (VR):</a:t>
            </a:r>
          </a:p>
          <a:p>
            <a:r>
              <a:rPr lang="en-US" b="1" dirty="0"/>
              <a:t>Motion Sickness: </a:t>
            </a:r>
            <a:r>
              <a:rPr lang="en-US" dirty="0"/>
              <a:t>Some users may experience </a:t>
            </a:r>
            <a:r>
              <a:rPr lang="en-US" dirty="0">
                <a:solidFill>
                  <a:srgbClr val="C00000"/>
                </a:solidFill>
              </a:rPr>
              <a:t>motion sickness</a:t>
            </a:r>
            <a:r>
              <a:rPr lang="en-US" dirty="0"/>
              <a:t>, </a:t>
            </a:r>
            <a:r>
              <a:rPr lang="en-US" dirty="0">
                <a:solidFill>
                  <a:srgbClr val="C00000"/>
                </a:solidFill>
              </a:rPr>
              <a:t>dizziness</a:t>
            </a:r>
            <a:r>
              <a:rPr lang="en-US" dirty="0"/>
              <a:t>, or </a:t>
            </a:r>
            <a:r>
              <a:rPr lang="en-US" dirty="0">
                <a:solidFill>
                  <a:srgbClr val="C00000"/>
                </a:solidFill>
              </a:rPr>
              <a:t>nausea</a:t>
            </a:r>
            <a:r>
              <a:rPr lang="en-US" dirty="0"/>
              <a:t> when using </a:t>
            </a:r>
            <a:r>
              <a:rPr lang="en-US" dirty="0">
                <a:solidFill>
                  <a:srgbClr val="C00000"/>
                </a:solidFill>
              </a:rPr>
              <a:t>VR headsets</a:t>
            </a:r>
            <a:r>
              <a:rPr lang="en-US" dirty="0"/>
              <a:t>, especially during </a:t>
            </a:r>
            <a:r>
              <a:rPr lang="en-US" dirty="0">
                <a:solidFill>
                  <a:srgbClr val="C00000"/>
                </a:solidFill>
              </a:rPr>
              <a:t>rapid movements </a:t>
            </a:r>
            <a:r>
              <a:rPr lang="en-US" dirty="0"/>
              <a:t>or </a:t>
            </a:r>
            <a:r>
              <a:rPr lang="en-US" dirty="0">
                <a:solidFill>
                  <a:srgbClr val="C00000"/>
                </a:solidFill>
              </a:rPr>
              <a:t>inconsistent motion tracking</a:t>
            </a:r>
            <a:r>
              <a:rPr lang="en-US" dirty="0"/>
              <a:t>. This discomfort can limit extended use and may affect certain individuals more than others.</a:t>
            </a:r>
          </a:p>
          <a:p>
            <a:r>
              <a:rPr lang="en-US" b="1" dirty="0"/>
              <a:t>Cost: </a:t>
            </a:r>
            <a:r>
              <a:rPr lang="en-US" dirty="0"/>
              <a:t>High-quality </a:t>
            </a:r>
            <a:r>
              <a:rPr lang="en-US" dirty="0">
                <a:solidFill>
                  <a:srgbClr val="C00000"/>
                </a:solidFill>
              </a:rPr>
              <a:t>VR hardware </a:t>
            </a:r>
            <a:r>
              <a:rPr lang="en-US" dirty="0"/>
              <a:t>and </a:t>
            </a:r>
            <a:r>
              <a:rPr lang="en-US" dirty="0">
                <a:solidFill>
                  <a:srgbClr val="C00000"/>
                </a:solidFill>
              </a:rPr>
              <a:t>software </a:t>
            </a:r>
            <a:r>
              <a:rPr lang="en-US" dirty="0"/>
              <a:t>can be </a:t>
            </a:r>
            <a:r>
              <a:rPr lang="en-US" dirty="0">
                <a:solidFill>
                  <a:srgbClr val="C00000"/>
                </a:solidFill>
              </a:rPr>
              <a:t>expensive</a:t>
            </a:r>
            <a:r>
              <a:rPr lang="en-US" dirty="0"/>
              <a:t>, making it </a:t>
            </a:r>
            <a:r>
              <a:rPr lang="en-US" dirty="0">
                <a:solidFill>
                  <a:srgbClr val="C00000"/>
                </a:solidFill>
              </a:rPr>
              <a:t>less accessible </a:t>
            </a:r>
            <a:r>
              <a:rPr lang="en-US" dirty="0"/>
              <a:t>to some users. The initial investment in VR equipment, such as </a:t>
            </a:r>
            <a:r>
              <a:rPr lang="en-US" dirty="0">
                <a:solidFill>
                  <a:srgbClr val="C00000"/>
                </a:solidFill>
              </a:rPr>
              <a:t>headsets</a:t>
            </a:r>
            <a:r>
              <a:rPr lang="en-US" dirty="0"/>
              <a:t> and </a:t>
            </a:r>
            <a:r>
              <a:rPr lang="en-US" dirty="0">
                <a:solidFill>
                  <a:srgbClr val="C00000"/>
                </a:solidFill>
              </a:rPr>
              <a:t>powerful PCs</a:t>
            </a:r>
            <a:r>
              <a:rPr lang="en-US" dirty="0"/>
              <a:t>, can be a barrier for widespread adoption.</a:t>
            </a:r>
          </a:p>
          <a:p>
            <a:r>
              <a:rPr lang="en-US" b="1" dirty="0"/>
              <a:t>Social Isolation: </a:t>
            </a:r>
            <a:r>
              <a:rPr lang="en-US" dirty="0"/>
              <a:t>VR is an </a:t>
            </a:r>
            <a:r>
              <a:rPr lang="en-US" dirty="0">
                <a:solidFill>
                  <a:srgbClr val="C00000"/>
                </a:solidFill>
              </a:rPr>
              <a:t>immersive</a:t>
            </a:r>
            <a:r>
              <a:rPr lang="en-US" dirty="0"/>
              <a:t> and </a:t>
            </a:r>
            <a:r>
              <a:rPr lang="en-US" dirty="0">
                <a:solidFill>
                  <a:srgbClr val="C00000"/>
                </a:solidFill>
              </a:rPr>
              <a:t>solitary experience</a:t>
            </a:r>
            <a:r>
              <a:rPr lang="en-US" dirty="0"/>
              <a:t>. Spending extended periods in virtual worlds may lead to </a:t>
            </a:r>
            <a:r>
              <a:rPr lang="en-US" dirty="0">
                <a:solidFill>
                  <a:srgbClr val="C00000"/>
                </a:solidFill>
              </a:rPr>
              <a:t>social isolation </a:t>
            </a:r>
            <a:r>
              <a:rPr lang="en-US" dirty="0"/>
              <a:t>and reduced </a:t>
            </a:r>
            <a:r>
              <a:rPr lang="en-US" dirty="0">
                <a:solidFill>
                  <a:srgbClr val="C00000"/>
                </a:solidFill>
              </a:rPr>
              <a:t>face-to-face interactions</a:t>
            </a:r>
            <a:r>
              <a:rPr lang="en-US" dirty="0"/>
              <a:t>, which can have </a:t>
            </a:r>
            <a:r>
              <a:rPr lang="en-US" dirty="0">
                <a:solidFill>
                  <a:srgbClr val="C00000"/>
                </a:solidFill>
              </a:rPr>
              <a:t>psychological </a:t>
            </a:r>
            <a:r>
              <a:rPr lang="en-US" dirty="0"/>
              <a:t>and </a:t>
            </a:r>
            <a:r>
              <a:rPr lang="en-US" dirty="0">
                <a:solidFill>
                  <a:srgbClr val="C00000"/>
                </a:solidFill>
              </a:rPr>
              <a:t>emotional</a:t>
            </a:r>
            <a:r>
              <a:rPr lang="en-US" dirty="0"/>
              <a:t> </a:t>
            </a:r>
            <a:r>
              <a:rPr lang="en-US" dirty="0">
                <a:solidFill>
                  <a:srgbClr val="C00000"/>
                </a:solidFill>
              </a:rPr>
              <a:t>impacts</a:t>
            </a:r>
            <a:r>
              <a:rPr lang="en-US" dirty="0"/>
              <a:t>. </a:t>
            </a:r>
          </a:p>
        </p:txBody>
      </p:sp>
    </p:spTree>
    <p:extLst>
      <p:ext uri="{BB962C8B-B14F-4D97-AF65-F5344CB8AC3E}">
        <p14:creationId xmlns:p14="http://schemas.microsoft.com/office/powerpoint/2010/main" val="389623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60A90-ADA9-FDD2-0A2A-2E3F60AD33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8B2C74-C251-975A-C227-4758A28EB087}"/>
              </a:ext>
            </a:extLst>
          </p:cNvPr>
          <p:cNvSpPr>
            <a:spLocks noGrp="1"/>
          </p:cNvSpPr>
          <p:nvPr>
            <p:ph type="title"/>
          </p:nvPr>
        </p:nvSpPr>
        <p:spPr>
          <a:xfrm>
            <a:off x="0" y="1"/>
            <a:ext cx="12192000" cy="711200"/>
          </a:xfrm>
        </p:spPr>
        <p:txBody>
          <a:bodyPr/>
          <a:lstStyle/>
          <a:p>
            <a:r>
              <a:rPr lang="en-US" dirty="0"/>
              <a:t>Disadvantages of virtual reality and augmented reality </a:t>
            </a:r>
            <a:endParaRPr lang="en-IN" dirty="0"/>
          </a:p>
        </p:txBody>
      </p:sp>
      <p:sp>
        <p:nvSpPr>
          <p:cNvPr id="5" name="Content Placeholder 4">
            <a:extLst>
              <a:ext uri="{FF2B5EF4-FFF2-40B4-BE49-F238E27FC236}">
                <a16:creationId xmlns:a16="http://schemas.microsoft.com/office/drawing/2014/main" id="{EBB3D312-F3CF-4FCA-3EBA-65D262BDEB98}"/>
              </a:ext>
            </a:extLst>
          </p:cNvPr>
          <p:cNvSpPr>
            <a:spLocks noGrp="1"/>
          </p:cNvSpPr>
          <p:nvPr>
            <p:ph idx="1"/>
          </p:nvPr>
        </p:nvSpPr>
        <p:spPr>
          <a:xfrm>
            <a:off x="131763" y="863600"/>
            <a:ext cx="11867404" cy="5591175"/>
          </a:xfrm>
        </p:spPr>
        <p:txBody>
          <a:bodyPr/>
          <a:lstStyle/>
          <a:p>
            <a:r>
              <a:rPr lang="en-US" b="1" dirty="0"/>
              <a:t>Health Concerns: </a:t>
            </a:r>
            <a:r>
              <a:rPr lang="en-US" dirty="0"/>
              <a:t>Extended use of </a:t>
            </a:r>
            <a:r>
              <a:rPr lang="en-US" dirty="0">
                <a:solidFill>
                  <a:srgbClr val="C00000"/>
                </a:solidFill>
              </a:rPr>
              <a:t>VR</a:t>
            </a:r>
            <a:r>
              <a:rPr lang="en-US" dirty="0"/>
              <a:t> may lead to </a:t>
            </a:r>
            <a:r>
              <a:rPr lang="en-US" dirty="0">
                <a:solidFill>
                  <a:srgbClr val="C00000"/>
                </a:solidFill>
              </a:rPr>
              <a:t>eye strain</a:t>
            </a:r>
            <a:r>
              <a:rPr lang="en-US" dirty="0"/>
              <a:t>, </a:t>
            </a:r>
            <a:r>
              <a:rPr lang="en-US" dirty="0">
                <a:solidFill>
                  <a:srgbClr val="C00000"/>
                </a:solidFill>
              </a:rPr>
              <a:t>fatigue</a:t>
            </a:r>
            <a:r>
              <a:rPr lang="en-US" dirty="0"/>
              <a:t>, and </a:t>
            </a:r>
            <a:r>
              <a:rPr lang="en-US" dirty="0">
                <a:solidFill>
                  <a:srgbClr val="C00000"/>
                </a:solidFill>
              </a:rPr>
              <a:t>discomfort</a:t>
            </a:r>
            <a:r>
              <a:rPr lang="en-US" dirty="0"/>
              <a:t> due to the intense focus on </a:t>
            </a:r>
            <a:r>
              <a:rPr lang="en-US" dirty="0">
                <a:solidFill>
                  <a:srgbClr val="C00000"/>
                </a:solidFill>
              </a:rPr>
              <a:t>close-up screens </a:t>
            </a:r>
            <a:r>
              <a:rPr lang="en-US" dirty="0"/>
              <a:t>and limited </a:t>
            </a:r>
            <a:r>
              <a:rPr lang="en-US" dirty="0">
                <a:solidFill>
                  <a:srgbClr val="C00000"/>
                </a:solidFill>
              </a:rPr>
              <a:t>eye movements</a:t>
            </a:r>
            <a:r>
              <a:rPr lang="en-US" dirty="0"/>
              <a:t>. Additionally, users may neglect real-world needs like </a:t>
            </a:r>
            <a:r>
              <a:rPr lang="en-US" dirty="0">
                <a:solidFill>
                  <a:srgbClr val="C00000"/>
                </a:solidFill>
              </a:rPr>
              <a:t>physical exercise </a:t>
            </a:r>
            <a:r>
              <a:rPr lang="en-US" dirty="0"/>
              <a:t>or </a:t>
            </a:r>
            <a:r>
              <a:rPr lang="en-US" dirty="0">
                <a:solidFill>
                  <a:srgbClr val="C00000"/>
                </a:solidFill>
              </a:rPr>
              <a:t>proper rest </a:t>
            </a:r>
            <a:r>
              <a:rPr lang="en-US" dirty="0"/>
              <a:t>during prolonged VR sessions.</a:t>
            </a:r>
          </a:p>
          <a:p>
            <a:r>
              <a:rPr lang="en-US" b="1" dirty="0"/>
              <a:t>Limited Physical Interaction: </a:t>
            </a:r>
            <a:r>
              <a:rPr lang="en-US" dirty="0"/>
              <a:t>While VR can simulate a wide range of interactions, it is not as </a:t>
            </a:r>
            <a:r>
              <a:rPr lang="en-US" dirty="0">
                <a:solidFill>
                  <a:srgbClr val="C00000"/>
                </a:solidFill>
              </a:rPr>
              <a:t>tactile</a:t>
            </a:r>
            <a:r>
              <a:rPr lang="en-US" dirty="0"/>
              <a:t> as the real world. Users cannot physically </a:t>
            </a:r>
            <a:r>
              <a:rPr lang="en-US" dirty="0">
                <a:solidFill>
                  <a:srgbClr val="C00000"/>
                </a:solidFill>
              </a:rPr>
              <a:t>touch</a:t>
            </a:r>
            <a:r>
              <a:rPr lang="en-US" dirty="0"/>
              <a:t> or </a:t>
            </a:r>
            <a:r>
              <a:rPr lang="en-US" dirty="0">
                <a:solidFill>
                  <a:srgbClr val="C00000"/>
                </a:solidFill>
              </a:rPr>
              <a:t>feel virtual objects</a:t>
            </a:r>
            <a:r>
              <a:rPr lang="en-US" dirty="0"/>
              <a:t>, which can limit the </a:t>
            </a:r>
            <a:r>
              <a:rPr lang="en-US" dirty="0">
                <a:solidFill>
                  <a:srgbClr val="C00000"/>
                </a:solidFill>
              </a:rPr>
              <a:t>realism</a:t>
            </a:r>
            <a:r>
              <a:rPr lang="en-US" dirty="0"/>
              <a:t> of certain experiences.</a:t>
            </a:r>
          </a:p>
          <a:p>
            <a:r>
              <a:rPr lang="en-US" b="1" dirty="0"/>
              <a:t>Content Quality and Variety: </a:t>
            </a:r>
            <a:r>
              <a:rPr lang="en-US" dirty="0"/>
              <a:t>The availability of </a:t>
            </a:r>
            <a:r>
              <a:rPr lang="en-US" dirty="0">
                <a:solidFill>
                  <a:srgbClr val="C00000"/>
                </a:solidFill>
              </a:rPr>
              <a:t>high-quality VR content </a:t>
            </a:r>
            <a:r>
              <a:rPr lang="en-US" dirty="0"/>
              <a:t>may be limited, particularly in </a:t>
            </a:r>
            <a:r>
              <a:rPr lang="en-US" dirty="0">
                <a:solidFill>
                  <a:srgbClr val="C00000"/>
                </a:solidFill>
              </a:rPr>
              <a:t>niche areas </a:t>
            </a:r>
            <a:r>
              <a:rPr lang="en-US" dirty="0"/>
              <a:t>or </a:t>
            </a:r>
            <a:r>
              <a:rPr lang="en-US" dirty="0">
                <a:solidFill>
                  <a:srgbClr val="C00000"/>
                </a:solidFill>
              </a:rPr>
              <a:t>specialized industries</a:t>
            </a:r>
            <a:r>
              <a:rPr lang="en-US" dirty="0"/>
              <a:t>. Some VR experiences might lack </a:t>
            </a:r>
            <a:r>
              <a:rPr lang="en-US" dirty="0">
                <a:solidFill>
                  <a:srgbClr val="C00000"/>
                </a:solidFill>
              </a:rPr>
              <a:t>depth</a:t>
            </a:r>
            <a:r>
              <a:rPr lang="en-US" dirty="0"/>
              <a:t> or </a:t>
            </a:r>
            <a:r>
              <a:rPr lang="en-US" dirty="0">
                <a:solidFill>
                  <a:srgbClr val="C00000"/>
                </a:solidFill>
              </a:rPr>
              <a:t>substance</a:t>
            </a:r>
            <a:r>
              <a:rPr lang="en-US" dirty="0"/>
              <a:t>, leading to shorter </a:t>
            </a:r>
            <a:r>
              <a:rPr lang="en-US" dirty="0">
                <a:solidFill>
                  <a:srgbClr val="C00000"/>
                </a:solidFill>
              </a:rPr>
              <a:t>attention spans </a:t>
            </a:r>
            <a:r>
              <a:rPr lang="en-US" dirty="0"/>
              <a:t>for users.</a:t>
            </a:r>
          </a:p>
          <a:p>
            <a:endParaRPr lang="en-US" dirty="0"/>
          </a:p>
        </p:txBody>
      </p:sp>
    </p:spTree>
    <p:extLst>
      <p:ext uri="{BB962C8B-B14F-4D97-AF65-F5344CB8AC3E}">
        <p14:creationId xmlns:p14="http://schemas.microsoft.com/office/powerpoint/2010/main" val="343343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A3CCE-5364-1971-FD7F-F848B4259C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73A77B-406D-2A38-E056-C6B429A3A8B0}"/>
              </a:ext>
            </a:extLst>
          </p:cNvPr>
          <p:cNvSpPr>
            <a:spLocks noGrp="1"/>
          </p:cNvSpPr>
          <p:nvPr>
            <p:ph type="title"/>
          </p:nvPr>
        </p:nvSpPr>
        <p:spPr>
          <a:xfrm>
            <a:off x="0" y="1"/>
            <a:ext cx="12192000" cy="711200"/>
          </a:xfrm>
        </p:spPr>
        <p:txBody>
          <a:bodyPr/>
          <a:lstStyle/>
          <a:p>
            <a:r>
              <a:rPr lang="en-US" dirty="0"/>
              <a:t>Disadvantages of virtual reality and augmented reality </a:t>
            </a:r>
            <a:endParaRPr lang="en-IN" dirty="0"/>
          </a:p>
        </p:txBody>
      </p:sp>
      <p:sp>
        <p:nvSpPr>
          <p:cNvPr id="5" name="Content Placeholder 4">
            <a:extLst>
              <a:ext uri="{FF2B5EF4-FFF2-40B4-BE49-F238E27FC236}">
                <a16:creationId xmlns:a16="http://schemas.microsoft.com/office/drawing/2014/main" id="{2726C1EE-4C20-7ED7-ECEA-63731BAC1F02}"/>
              </a:ext>
            </a:extLst>
          </p:cNvPr>
          <p:cNvSpPr>
            <a:spLocks noGrp="1"/>
          </p:cNvSpPr>
          <p:nvPr>
            <p:ph idx="1"/>
          </p:nvPr>
        </p:nvSpPr>
        <p:spPr>
          <a:xfrm>
            <a:off x="131763" y="863600"/>
            <a:ext cx="11867404" cy="5591175"/>
          </a:xfrm>
        </p:spPr>
        <p:txBody>
          <a:bodyPr/>
          <a:lstStyle/>
          <a:p>
            <a:pPr marL="0" indent="0">
              <a:buNone/>
            </a:pPr>
            <a:r>
              <a:rPr lang="en-US" b="1" dirty="0">
                <a:solidFill>
                  <a:srgbClr val="C00000"/>
                </a:solidFill>
              </a:rPr>
              <a:t>Disadvantages of Augmented Reality (AR):</a:t>
            </a:r>
          </a:p>
          <a:p>
            <a:r>
              <a:rPr lang="en-US" b="1" dirty="0"/>
              <a:t>Dependency on Mobile Devices</a:t>
            </a:r>
            <a:r>
              <a:rPr lang="en-US" dirty="0"/>
              <a:t>: Most AR experiences rely on </a:t>
            </a:r>
            <a:r>
              <a:rPr lang="en-US" dirty="0">
                <a:solidFill>
                  <a:srgbClr val="C00000"/>
                </a:solidFill>
              </a:rPr>
              <a:t>smartphones </a:t>
            </a:r>
            <a:r>
              <a:rPr lang="en-US" dirty="0"/>
              <a:t>or </a:t>
            </a:r>
            <a:r>
              <a:rPr lang="en-US" dirty="0">
                <a:solidFill>
                  <a:srgbClr val="C00000"/>
                </a:solidFill>
              </a:rPr>
              <a:t>tablets</a:t>
            </a:r>
            <a:r>
              <a:rPr lang="en-US" dirty="0"/>
              <a:t>, which may limit the user's </a:t>
            </a:r>
            <a:r>
              <a:rPr lang="en-US" dirty="0">
                <a:solidFill>
                  <a:srgbClr val="C00000"/>
                </a:solidFill>
              </a:rPr>
              <a:t>field of view </a:t>
            </a:r>
            <a:r>
              <a:rPr lang="en-US" dirty="0"/>
              <a:t>and can be </a:t>
            </a:r>
            <a:r>
              <a:rPr lang="en-US" dirty="0">
                <a:solidFill>
                  <a:srgbClr val="C00000"/>
                </a:solidFill>
              </a:rPr>
              <a:t>distracting</a:t>
            </a:r>
            <a:r>
              <a:rPr lang="en-US" dirty="0"/>
              <a:t> when interacting with the real world. </a:t>
            </a:r>
          </a:p>
          <a:p>
            <a:r>
              <a:rPr lang="en-US" b="1" dirty="0"/>
              <a:t>Privacy and Security Concerns: </a:t>
            </a:r>
            <a:r>
              <a:rPr lang="en-US" dirty="0"/>
              <a:t>AR applications often require access to the user's </a:t>
            </a:r>
            <a:r>
              <a:rPr lang="en-US" dirty="0">
                <a:solidFill>
                  <a:srgbClr val="C00000"/>
                </a:solidFill>
              </a:rPr>
              <a:t>camera</a:t>
            </a:r>
            <a:r>
              <a:rPr lang="en-US" dirty="0"/>
              <a:t>, </a:t>
            </a:r>
            <a:r>
              <a:rPr lang="en-US" dirty="0">
                <a:solidFill>
                  <a:srgbClr val="C00000"/>
                </a:solidFill>
              </a:rPr>
              <a:t>location</a:t>
            </a:r>
            <a:r>
              <a:rPr lang="en-US" dirty="0"/>
              <a:t>, and other </a:t>
            </a:r>
            <a:r>
              <a:rPr lang="en-US" dirty="0">
                <a:solidFill>
                  <a:srgbClr val="C00000"/>
                </a:solidFill>
              </a:rPr>
              <a:t>personal data</a:t>
            </a:r>
            <a:r>
              <a:rPr lang="en-US" dirty="0"/>
              <a:t>, raising </a:t>
            </a:r>
            <a:r>
              <a:rPr lang="en-US" dirty="0">
                <a:solidFill>
                  <a:srgbClr val="C00000"/>
                </a:solidFill>
              </a:rPr>
              <a:t>privacy</a:t>
            </a:r>
            <a:r>
              <a:rPr lang="en-US" dirty="0"/>
              <a:t> and </a:t>
            </a:r>
            <a:r>
              <a:rPr lang="en-US" dirty="0">
                <a:solidFill>
                  <a:srgbClr val="C00000"/>
                </a:solidFill>
              </a:rPr>
              <a:t>security</a:t>
            </a:r>
            <a:r>
              <a:rPr lang="en-US" dirty="0"/>
              <a:t> concerns if mishandled or exploited. </a:t>
            </a:r>
          </a:p>
          <a:p>
            <a:r>
              <a:rPr lang="en-US" b="1" dirty="0"/>
              <a:t>Information Overload: </a:t>
            </a:r>
            <a:r>
              <a:rPr lang="en-US" dirty="0"/>
              <a:t>AR overlays </a:t>
            </a:r>
            <a:r>
              <a:rPr lang="en-US" dirty="0">
                <a:solidFill>
                  <a:srgbClr val="C00000"/>
                </a:solidFill>
              </a:rPr>
              <a:t>digital information </a:t>
            </a:r>
            <a:r>
              <a:rPr lang="en-US" dirty="0"/>
              <a:t>onto the real world, which can lead to </a:t>
            </a:r>
            <a:r>
              <a:rPr lang="en-US" dirty="0">
                <a:solidFill>
                  <a:srgbClr val="C00000"/>
                </a:solidFill>
              </a:rPr>
              <a:t>information overload</a:t>
            </a:r>
            <a:r>
              <a:rPr lang="en-US" dirty="0"/>
              <a:t>, </a:t>
            </a:r>
            <a:r>
              <a:rPr lang="en-US" dirty="0">
                <a:solidFill>
                  <a:srgbClr val="C00000"/>
                </a:solidFill>
              </a:rPr>
              <a:t>visual clutter</a:t>
            </a:r>
            <a:r>
              <a:rPr lang="en-US" dirty="0"/>
              <a:t>, and </a:t>
            </a:r>
            <a:r>
              <a:rPr lang="en-US" dirty="0">
                <a:solidFill>
                  <a:srgbClr val="C00000"/>
                </a:solidFill>
              </a:rPr>
              <a:t>cognitive fatigue </a:t>
            </a:r>
            <a:r>
              <a:rPr lang="en-US" dirty="0"/>
              <a:t>for users. </a:t>
            </a:r>
          </a:p>
          <a:p>
            <a:r>
              <a:rPr lang="en-US" b="1" dirty="0"/>
              <a:t>Calibration and Tracking Issues: </a:t>
            </a:r>
            <a:r>
              <a:rPr lang="en-US" dirty="0"/>
              <a:t>AR relies on accurate </a:t>
            </a:r>
            <a:r>
              <a:rPr lang="en-US" dirty="0">
                <a:solidFill>
                  <a:srgbClr val="C00000"/>
                </a:solidFill>
              </a:rPr>
              <a:t>spatial mapping </a:t>
            </a:r>
            <a:r>
              <a:rPr lang="en-US" dirty="0"/>
              <a:t>and </a:t>
            </a:r>
            <a:r>
              <a:rPr lang="en-US" dirty="0">
                <a:solidFill>
                  <a:srgbClr val="C00000"/>
                </a:solidFill>
              </a:rPr>
              <a:t>object recognition</a:t>
            </a:r>
            <a:r>
              <a:rPr lang="en-US" dirty="0"/>
              <a:t>, which may encounter difficulties in certain environments or with specific objects, leading to </a:t>
            </a:r>
            <a:r>
              <a:rPr lang="en-US" dirty="0">
                <a:solidFill>
                  <a:srgbClr val="C00000"/>
                </a:solidFill>
              </a:rPr>
              <a:t>inaccurate overlays </a:t>
            </a:r>
            <a:r>
              <a:rPr lang="en-US" dirty="0"/>
              <a:t>or </a:t>
            </a:r>
            <a:r>
              <a:rPr lang="en-US" dirty="0">
                <a:solidFill>
                  <a:srgbClr val="C00000"/>
                </a:solidFill>
              </a:rPr>
              <a:t>tracking problems</a:t>
            </a:r>
            <a:r>
              <a:rPr lang="en-US" dirty="0"/>
              <a:t>. </a:t>
            </a:r>
          </a:p>
          <a:p>
            <a:r>
              <a:rPr lang="en-US" b="1" dirty="0"/>
              <a:t>Physical Safety Concerns: </a:t>
            </a:r>
            <a:r>
              <a:rPr lang="en-US" dirty="0"/>
              <a:t>Users engaged in AR experiences may become less aware of their </a:t>
            </a:r>
            <a:r>
              <a:rPr lang="en-US" dirty="0">
                <a:solidFill>
                  <a:srgbClr val="C00000"/>
                </a:solidFill>
              </a:rPr>
              <a:t>physical surroundings</a:t>
            </a:r>
            <a:r>
              <a:rPr lang="en-US" dirty="0"/>
              <a:t>, potentially leading to </a:t>
            </a:r>
            <a:r>
              <a:rPr lang="en-US" dirty="0">
                <a:solidFill>
                  <a:srgbClr val="C00000"/>
                </a:solidFill>
              </a:rPr>
              <a:t>accidents</a:t>
            </a:r>
            <a:r>
              <a:rPr lang="en-US" dirty="0"/>
              <a:t> or </a:t>
            </a:r>
            <a:r>
              <a:rPr lang="en-US" dirty="0">
                <a:solidFill>
                  <a:srgbClr val="C00000"/>
                </a:solidFill>
              </a:rPr>
              <a:t>collisions</a:t>
            </a:r>
            <a:r>
              <a:rPr lang="en-US" dirty="0"/>
              <a:t> with real-world obstacles.</a:t>
            </a:r>
          </a:p>
          <a:p>
            <a:endParaRPr lang="en-US" dirty="0"/>
          </a:p>
          <a:p>
            <a:endParaRPr lang="en-US" dirty="0"/>
          </a:p>
          <a:p>
            <a:endParaRPr lang="en-US" dirty="0"/>
          </a:p>
        </p:txBody>
      </p:sp>
    </p:spTree>
    <p:extLst>
      <p:ext uri="{BB962C8B-B14F-4D97-AF65-F5344CB8AC3E}">
        <p14:creationId xmlns:p14="http://schemas.microsoft.com/office/powerpoint/2010/main" val="51293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649B1-F48F-2D5B-FFEB-DDF1234870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97FDDDA-1568-0D4F-A928-DB08235820A3}"/>
              </a:ext>
            </a:extLst>
          </p:cNvPr>
          <p:cNvSpPr>
            <a:spLocks noGrp="1"/>
          </p:cNvSpPr>
          <p:nvPr>
            <p:ph type="title"/>
          </p:nvPr>
        </p:nvSpPr>
        <p:spPr>
          <a:xfrm>
            <a:off x="0" y="1"/>
            <a:ext cx="12192000" cy="711200"/>
          </a:xfrm>
        </p:spPr>
        <p:txBody>
          <a:bodyPr/>
          <a:lstStyle/>
          <a:p>
            <a:r>
              <a:rPr lang="en-US" dirty="0"/>
              <a:t>Disadvantages of virtual reality and augmented reality </a:t>
            </a:r>
            <a:endParaRPr lang="en-IN" dirty="0"/>
          </a:p>
        </p:txBody>
      </p:sp>
      <p:sp>
        <p:nvSpPr>
          <p:cNvPr id="5" name="Content Placeholder 4">
            <a:extLst>
              <a:ext uri="{FF2B5EF4-FFF2-40B4-BE49-F238E27FC236}">
                <a16:creationId xmlns:a16="http://schemas.microsoft.com/office/drawing/2014/main" id="{CF40651A-392E-BB41-DFE1-051DB2798643}"/>
              </a:ext>
            </a:extLst>
          </p:cNvPr>
          <p:cNvSpPr>
            <a:spLocks noGrp="1"/>
          </p:cNvSpPr>
          <p:nvPr>
            <p:ph idx="1"/>
          </p:nvPr>
        </p:nvSpPr>
        <p:spPr>
          <a:xfrm>
            <a:off x="131763" y="863600"/>
            <a:ext cx="11867404" cy="5591175"/>
          </a:xfrm>
        </p:spPr>
        <p:txBody>
          <a:bodyPr/>
          <a:lstStyle/>
          <a:p>
            <a:r>
              <a:rPr lang="en-US" b="1" dirty="0"/>
              <a:t>Development Complexity:</a:t>
            </a:r>
            <a:r>
              <a:rPr lang="en-US" dirty="0"/>
              <a:t> Creating </a:t>
            </a:r>
            <a:r>
              <a:rPr lang="en-US" dirty="0">
                <a:solidFill>
                  <a:srgbClr val="C00000"/>
                </a:solidFill>
              </a:rPr>
              <a:t>robust AR applications </a:t>
            </a:r>
            <a:r>
              <a:rPr lang="en-US" dirty="0"/>
              <a:t>can be </a:t>
            </a:r>
            <a:r>
              <a:rPr lang="en-US" dirty="0">
                <a:solidFill>
                  <a:srgbClr val="C00000"/>
                </a:solidFill>
              </a:rPr>
              <a:t>technically challenging </a:t>
            </a:r>
            <a:r>
              <a:rPr lang="en-US" dirty="0"/>
              <a:t>and </a:t>
            </a:r>
            <a:r>
              <a:rPr lang="en-US" dirty="0">
                <a:solidFill>
                  <a:srgbClr val="C00000"/>
                </a:solidFill>
              </a:rPr>
              <a:t>time-consuming</a:t>
            </a:r>
            <a:r>
              <a:rPr lang="en-US" dirty="0"/>
              <a:t>, as it requires precise </a:t>
            </a:r>
            <a:r>
              <a:rPr lang="en-US" dirty="0">
                <a:solidFill>
                  <a:srgbClr val="C00000"/>
                </a:solidFill>
              </a:rPr>
              <a:t>tracking</a:t>
            </a:r>
            <a:r>
              <a:rPr lang="en-US" dirty="0"/>
              <a:t>, </a:t>
            </a:r>
            <a:r>
              <a:rPr lang="en-US" dirty="0">
                <a:solidFill>
                  <a:srgbClr val="C00000"/>
                </a:solidFill>
              </a:rPr>
              <a:t>calibration</a:t>
            </a:r>
            <a:r>
              <a:rPr lang="en-US" dirty="0"/>
              <a:t>, and </a:t>
            </a:r>
            <a:r>
              <a:rPr lang="en-US" dirty="0">
                <a:solidFill>
                  <a:srgbClr val="C00000"/>
                </a:solidFill>
              </a:rPr>
              <a:t>alignment</a:t>
            </a:r>
            <a:r>
              <a:rPr lang="en-US" dirty="0"/>
              <a:t> of </a:t>
            </a:r>
            <a:r>
              <a:rPr lang="en-US" dirty="0">
                <a:solidFill>
                  <a:srgbClr val="C00000"/>
                </a:solidFill>
              </a:rPr>
              <a:t>virtual content </a:t>
            </a:r>
            <a:r>
              <a:rPr lang="en-US" dirty="0"/>
              <a:t>with the real world. </a:t>
            </a:r>
          </a:p>
        </p:txBody>
      </p:sp>
    </p:spTree>
    <p:extLst>
      <p:ext uri="{BB962C8B-B14F-4D97-AF65-F5344CB8AC3E}">
        <p14:creationId xmlns:p14="http://schemas.microsoft.com/office/powerpoint/2010/main" val="358043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362B-3175-0121-8E0A-C87F49C853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201EF-EA07-3FB8-8D1C-4966862EE0F5}"/>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Applications of AR-VR </a:t>
            </a:r>
          </a:p>
        </p:txBody>
      </p:sp>
      <p:sp>
        <p:nvSpPr>
          <p:cNvPr id="3" name="Text Placeholder 2">
            <a:extLst>
              <a:ext uri="{FF2B5EF4-FFF2-40B4-BE49-F238E27FC236}">
                <a16:creationId xmlns:a16="http://schemas.microsoft.com/office/drawing/2014/main" id="{F526A746-FFE8-B04E-31C1-61EB42BA49F3}"/>
              </a:ext>
            </a:extLst>
          </p:cNvPr>
          <p:cNvSpPr>
            <a:spLocks noGrp="1"/>
          </p:cNvSpPr>
          <p:nvPr>
            <p:ph type="body" idx="1"/>
          </p:nvPr>
        </p:nvSpPr>
        <p:spPr/>
        <p:txBody>
          <a:bodyPr/>
          <a:lstStyle/>
          <a:p>
            <a:r>
              <a:rPr lang="en-US" dirty="0"/>
              <a:t>Section - 12</a:t>
            </a:r>
          </a:p>
        </p:txBody>
      </p:sp>
    </p:spTree>
    <p:extLst>
      <p:ext uri="{BB962C8B-B14F-4D97-AF65-F5344CB8AC3E}">
        <p14:creationId xmlns:p14="http://schemas.microsoft.com/office/powerpoint/2010/main" val="1989701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44614-C23A-BA49-F665-E3462B2598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DA300F-DEA3-376A-BDB0-43B2F99636C1}"/>
              </a:ext>
            </a:extLst>
          </p:cNvPr>
          <p:cNvSpPr>
            <a:spLocks noGrp="1"/>
          </p:cNvSpPr>
          <p:nvPr>
            <p:ph type="title"/>
          </p:nvPr>
        </p:nvSpPr>
        <p:spPr>
          <a:xfrm>
            <a:off x="0" y="1"/>
            <a:ext cx="12192000" cy="711200"/>
          </a:xfrm>
        </p:spPr>
        <p:txBody>
          <a:bodyPr/>
          <a:lstStyle/>
          <a:p>
            <a:r>
              <a:rPr lang="en-US" dirty="0"/>
              <a:t>Applications of AR-VR </a:t>
            </a:r>
            <a:endParaRPr lang="en-IN" dirty="0"/>
          </a:p>
        </p:txBody>
      </p:sp>
      <p:sp>
        <p:nvSpPr>
          <p:cNvPr id="5" name="Content Placeholder 4">
            <a:extLst>
              <a:ext uri="{FF2B5EF4-FFF2-40B4-BE49-F238E27FC236}">
                <a16:creationId xmlns:a16="http://schemas.microsoft.com/office/drawing/2014/main" id="{AB1BDC7F-5F91-8DB8-D517-0902C8E99A90}"/>
              </a:ext>
            </a:extLst>
          </p:cNvPr>
          <p:cNvSpPr>
            <a:spLocks noGrp="1"/>
          </p:cNvSpPr>
          <p:nvPr>
            <p:ph idx="1"/>
          </p:nvPr>
        </p:nvSpPr>
        <p:spPr>
          <a:xfrm>
            <a:off x="131763" y="863600"/>
            <a:ext cx="11867404" cy="5591175"/>
          </a:xfrm>
        </p:spPr>
        <p:txBody>
          <a:bodyPr/>
          <a:lstStyle/>
          <a:p>
            <a:r>
              <a:rPr lang="en-US" dirty="0"/>
              <a:t>Viewing, analyzing and operating, complex assemblies </a:t>
            </a:r>
          </a:p>
          <a:p>
            <a:r>
              <a:rPr lang="en-US" dirty="0"/>
              <a:t>Plant layout planning </a:t>
            </a:r>
          </a:p>
          <a:p>
            <a:r>
              <a:rPr lang="en-US" dirty="0"/>
              <a:t>Inventory management &amp; logistics</a:t>
            </a:r>
          </a:p>
          <a:p>
            <a:r>
              <a:rPr lang="en-US" dirty="0"/>
              <a:t>Maintenance and Repair</a:t>
            </a:r>
          </a:p>
          <a:p>
            <a:r>
              <a:rPr lang="en-US" dirty="0"/>
              <a:t>Design and Development</a:t>
            </a:r>
          </a:p>
          <a:p>
            <a:r>
              <a:rPr lang="en-US" dirty="0"/>
              <a:t>Customer support </a:t>
            </a:r>
          </a:p>
          <a:p>
            <a:r>
              <a:rPr lang="en-US" dirty="0"/>
              <a:t>Quality assurance</a:t>
            </a:r>
          </a:p>
          <a:p>
            <a:r>
              <a:rPr lang="en-US" dirty="0"/>
              <a:t>Mechanical operation </a:t>
            </a:r>
          </a:p>
          <a:p>
            <a:r>
              <a:rPr lang="en-US" dirty="0"/>
              <a:t>Science</a:t>
            </a:r>
          </a:p>
          <a:p>
            <a:r>
              <a:rPr lang="en-US" dirty="0"/>
              <a:t>Training </a:t>
            </a:r>
          </a:p>
          <a:p>
            <a:r>
              <a:rPr lang="en-US" dirty="0"/>
              <a:t>Real-time employee instruction</a:t>
            </a:r>
          </a:p>
        </p:txBody>
      </p:sp>
    </p:spTree>
    <p:extLst>
      <p:ext uri="{BB962C8B-B14F-4D97-AF65-F5344CB8AC3E}">
        <p14:creationId xmlns:p14="http://schemas.microsoft.com/office/powerpoint/2010/main" val="307756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F05E4-1B16-CE01-612B-2A0B4E9CD9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0F36F24-0486-B95D-9884-60D3BBDDF9B8}"/>
              </a:ext>
            </a:extLst>
          </p:cNvPr>
          <p:cNvSpPr>
            <a:spLocks noGrp="1"/>
          </p:cNvSpPr>
          <p:nvPr>
            <p:ph type="title"/>
          </p:nvPr>
        </p:nvSpPr>
        <p:spPr>
          <a:xfrm>
            <a:off x="0" y="1"/>
            <a:ext cx="12192000" cy="711200"/>
          </a:xfrm>
        </p:spPr>
        <p:txBody>
          <a:bodyPr/>
          <a:lstStyle/>
          <a:p>
            <a:r>
              <a:rPr lang="en-US" dirty="0"/>
              <a:t>Viewing, analyzing and operating, complex assemblies </a:t>
            </a:r>
          </a:p>
        </p:txBody>
      </p:sp>
      <p:sp>
        <p:nvSpPr>
          <p:cNvPr id="5" name="Content Placeholder 4">
            <a:extLst>
              <a:ext uri="{FF2B5EF4-FFF2-40B4-BE49-F238E27FC236}">
                <a16:creationId xmlns:a16="http://schemas.microsoft.com/office/drawing/2014/main" id="{BF85530B-4168-3B6D-F79E-ECC0DC88376E}"/>
              </a:ext>
            </a:extLst>
          </p:cNvPr>
          <p:cNvSpPr>
            <a:spLocks noGrp="1"/>
          </p:cNvSpPr>
          <p:nvPr>
            <p:ph idx="1"/>
          </p:nvPr>
        </p:nvSpPr>
        <p:spPr>
          <a:xfrm>
            <a:off x="131763" y="863600"/>
            <a:ext cx="11858073" cy="5591175"/>
          </a:xfrm>
        </p:spPr>
        <p:txBody>
          <a:bodyPr/>
          <a:lstStyle/>
          <a:p>
            <a:r>
              <a:rPr lang="en-US" b="1" dirty="0"/>
              <a:t>Viewing, analyzing and operating, complex assemblies </a:t>
            </a:r>
          </a:p>
          <a:p>
            <a:pPr lvl="1"/>
            <a:r>
              <a:rPr lang="en-US" sz="2200" dirty="0"/>
              <a:t>AR/VR enables interactive </a:t>
            </a:r>
            <a:r>
              <a:rPr lang="en-US" sz="2200" dirty="0">
                <a:solidFill>
                  <a:srgbClr val="C00000"/>
                </a:solidFill>
              </a:rPr>
              <a:t>3D visualization </a:t>
            </a:r>
            <a:r>
              <a:rPr lang="en-US" sz="2200" dirty="0"/>
              <a:t>of </a:t>
            </a:r>
            <a:r>
              <a:rPr lang="en-US" sz="2200" dirty="0">
                <a:solidFill>
                  <a:srgbClr val="C00000"/>
                </a:solidFill>
              </a:rPr>
              <a:t>complex machinery </a:t>
            </a:r>
            <a:r>
              <a:rPr lang="en-US" sz="2200" dirty="0"/>
              <a:t>and </a:t>
            </a:r>
            <a:r>
              <a:rPr lang="en-US" sz="2200" dirty="0">
                <a:solidFill>
                  <a:srgbClr val="C00000"/>
                </a:solidFill>
              </a:rPr>
              <a:t>systems</a:t>
            </a:r>
          </a:p>
          <a:p>
            <a:pPr lvl="1"/>
            <a:r>
              <a:rPr lang="en-US" sz="2200" dirty="0"/>
              <a:t>Engineers can manipulate </a:t>
            </a:r>
            <a:r>
              <a:rPr lang="en-US" sz="2200" dirty="0">
                <a:solidFill>
                  <a:srgbClr val="C00000"/>
                </a:solidFill>
              </a:rPr>
              <a:t>virtual models </a:t>
            </a:r>
            <a:r>
              <a:rPr lang="en-US" sz="2200" dirty="0"/>
              <a:t>to study </a:t>
            </a:r>
            <a:r>
              <a:rPr lang="en-US" sz="2200" dirty="0">
                <a:solidFill>
                  <a:srgbClr val="C00000"/>
                </a:solidFill>
              </a:rPr>
              <a:t>internal components </a:t>
            </a:r>
            <a:r>
              <a:rPr lang="en-US" sz="2200" dirty="0"/>
              <a:t>and their functioning</a:t>
            </a:r>
          </a:p>
          <a:p>
            <a:pPr lvl="1"/>
            <a:r>
              <a:rPr lang="en-US" sz="2200" dirty="0"/>
              <a:t>Helps in </a:t>
            </a:r>
            <a:r>
              <a:rPr lang="en-US" sz="2200" dirty="0">
                <a:solidFill>
                  <a:srgbClr val="C00000"/>
                </a:solidFill>
              </a:rPr>
              <a:t>troubleshooting</a:t>
            </a:r>
            <a:r>
              <a:rPr lang="en-US" sz="2200" dirty="0"/>
              <a:t> and </a:t>
            </a:r>
            <a:r>
              <a:rPr lang="en-US" sz="2200" dirty="0">
                <a:solidFill>
                  <a:srgbClr val="C00000"/>
                </a:solidFill>
              </a:rPr>
              <a:t>testing</a:t>
            </a:r>
            <a:r>
              <a:rPr lang="en-US" sz="2200" dirty="0"/>
              <a:t> without needing physical prototypes</a:t>
            </a:r>
          </a:p>
          <a:p>
            <a:pPr lvl="1"/>
            <a:endParaRPr lang="en-US" sz="2200" dirty="0"/>
          </a:p>
          <a:p>
            <a:r>
              <a:rPr lang="en-IN" b="1" dirty="0"/>
              <a:t>Plant Layout Planning</a:t>
            </a:r>
          </a:p>
          <a:p>
            <a:pPr lvl="1"/>
            <a:r>
              <a:rPr lang="en-US" sz="2200" dirty="0">
                <a:solidFill>
                  <a:srgbClr val="C00000"/>
                </a:solidFill>
              </a:rPr>
              <a:t>VR simulations </a:t>
            </a:r>
            <a:r>
              <a:rPr lang="en-US" sz="2200" dirty="0"/>
              <a:t>allow planners to walk through digital models of factories</a:t>
            </a:r>
          </a:p>
          <a:p>
            <a:pPr lvl="1"/>
            <a:r>
              <a:rPr lang="en-US" sz="2200" dirty="0"/>
              <a:t>Helps in </a:t>
            </a:r>
            <a:r>
              <a:rPr lang="en-US" sz="2200" dirty="0">
                <a:solidFill>
                  <a:srgbClr val="C00000"/>
                </a:solidFill>
              </a:rPr>
              <a:t>space optimization</a:t>
            </a:r>
            <a:r>
              <a:rPr lang="en-US" sz="2200" dirty="0"/>
              <a:t>, </a:t>
            </a:r>
            <a:r>
              <a:rPr lang="en-US" sz="2200" dirty="0">
                <a:solidFill>
                  <a:srgbClr val="C00000"/>
                </a:solidFill>
              </a:rPr>
              <a:t>ergonomics assessment</a:t>
            </a:r>
            <a:r>
              <a:rPr lang="en-US" sz="2200" dirty="0"/>
              <a:t>, and </a:t>
            </a:r>
            <a:r>
              <a:rPr lang="en-US" sz="2200" dirty="0">
                <a:solidFill>
                  <a:srgbClr val="C00000"/>
                </a:solidFill>
              </a:rPr>
              <a:t>safety checks</a:t>
            </a:r>
          </a:p>
          <a:p>
            <a:pPr lvl="1"/>
            <a:r>
              <a:rPr lang="en-US" sz="2200" dirty="0"/>
              <a:t>AR can overlay future layouts on current setups for </a:t>
            </a:r>
            <a:r>
              <a:rPr lang="en-US" sz="2200" dirty="0">
                <a:solidFill>
                  <a:srgbClr val="C00000"/>
                </a:solidFill>
              </a:rPr>
              <a:t>comparative planning</a:t>
            </a:r>
          </a:p>
          <a:p>
            <a:pPr lvl="1"/>
            <a:endParaRPr lang="en-US" sz="2200" b="1" dirty="0"/>
          </a:p>
          <a:p>
            <a:r>
              <a:rPr lang="en-IN" b="1" dirty="0"/>
              <a:t>Inventory Management &amp; Logistics</a:t>
            </a:r>
          </a:p>
          <a:p>
            <a:pPr lvl="1"/>
            <a:r>
              <a:rPr lang="en-US" sz="2200" dirty="0"/>
              <a:t>AR headsets can guide warehouse workers by </a:t>
            </a:r>
            <a:r>
              <a:rPr lang="en-US" sz="2200" dirty="0">
                <a:solidFill>
                  <a:srgbClr val="C00000"/>
                </a:solidFill>
              </a:rPr>
              <a:t>highlighting items </a:t>
            </a:r>
            <a:r>
              <a:rPr lang="en-US" sz="2200" dirty="0"/>
              <a:t>to be picked or stored</a:t>
            </a:r>
          </a:p>
          <a:p>
            <a:pPr lvl="1"/>
            <a:r>
              <a:rPr lang="en-US" sz="2200" dirty="0"/>
              <a:t>Real-time data overlay for </a:t>
            </a:r>
            <a:r>
              <a:rPr lang="en-US" sz="2200" dirty="0">
                <a:solidFill>
                  <a:srgbClr val="C00000"/>
                </a:solidFill>
              </a:rPr>
              <a:t>tracking inventory </a:t>
            </a:r>
            <a:r>
              <a:rPr lang="en-US" sz="2200" dirty="0"/>
              <a:t>levels</a:t>
            </a:r>
          </a:p>
          <a:p>
            <a:pPr lvl="1"/>
            <a:r>
              <a:rPr lang="en-US" sz="2200" dirty="0"/>
              <a:t>Improves </a:t>
            </a:r>
            <a:r>
              <a:rPr lang="en-US" sz="2200" dirty="0">
                <a:solidFill>
                  <a:srgbClr val="C00000"/>
                </a:solidFill>
              </a:rPr>
              <a:t>efficiency and accuracy </a:t>
            </a:r>
            <a:r>
              <a:rPr lang="en-US" sz="2200" dirty="0"/>
              <a:t>in logistics operations</a:t>
            </a:r>
          </a:p>
          <a:p>
            <a:pPr marL="457200" lvl="1" indent="0">
              <a:buNone/>
            </a:pPr>
            <a:endParaRPr lang="en-US" sz="2200" dirty="0"/>
          </a:p>
          <a:p>
            <a:pPr lvl="1"/>
            <a:endParaRPr lang="en-US" dirty="0"/>
          </a:p>
        </p:txBody>
      </p:sp>
    </p:spTree>
    <p:extLst>
      <p:ext uri="{BB962C8B-B14F-4D97-AF65-F5344CB8AC3E}">
        <p14:creationId xmlns:p14="http://schemas.microsoft.com/office/powerpoint/2010/main" val="84713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827E3-E80D-50E2-C862-C85EBB123E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94383F-47ED-9373-31A6-D4E41612E776}"/>
              </a:ext>
            </a:extLst>
          </p:cNvPr>
          <p:cNvSpPr>
            <a:spLocks noGrp="1"/>
          </p:cNvSpPr>
          <p:nvPr>
            <p:ph type="title"/>
          </p:nvPr>
        </p:nvSpPr>
        <p:spPr>
          <a:xfrm>
            <a:off x="0" y="1"/>
            <a:ext cx="12192000" cy="711200"/>
          </a:xfrm>
        </p:spPr>
        <p:txBody>
          <a:bodyPr/>
          <a:lstStyle/>
          <a:p>
            <a:r>
              <a:rPr lang="en-US" dirty="0"/>
              <a:t>What is VR?</a:t>
            </a:r>
            <a:endParaRPr lang="en-IN" dirty="0"/>
          </a:p>
        </p:txBody>
      </p:sp>
      <p:sp>
        <p:nvSpPr>
          <p:cNvPr id="5" name="Content Placeholder 4">
            <a:extLst>
              <a:ext uri="{FF2B5EF4-FFF2-40B4-BE49-F238E27FC236}">
                <a16:creationId xmlns:a16="http://schemas.microsoft.com/office/drawing/2014/main" id="{4CFE75A6-22DF-C287-02CC-A07CB7CBC84C}"/>
              </a:ext>
            </a:extLst>
          </p:cNvPr>
          <p:cNvSpPr>
            <a:spLocks noGrp="1"/>
          </p:cNvSpPr>
          <p:nvPr>
            <p:ph idx="1"/>
          </p:nvPr>
        </p:nvSpPr>
        <p:spPr>
          <a:xfrm>
            <a:off x="131763" y="863600"/>
            <a:ext cx="11867404" cy="5591175"/>
          </a:xfrm>
        </p:spPr>
        <p:txBody>
          <a:bodyPr/>
          <a:lstStyle/>
          <a:p>
            <a:r>
              <a:rPr lang="en-US" dirty="0">
                <a:solidFill>
                  <a:srgbClr val="C00000"/>
                </a:solidFill>
              </a:rPr>
              <a:t>Virtual Reality </a:t>
            </a:r>
            <a:r>
              <a:rPr lang="en-US" dirty="0"/>
              <a:t>(VR) is a </a:t>
            </a:r>
            <a:r>
              <a:rPr lang="en-US" dirty="0">
                <a:solidFill>
                  <a:srgbClr val="C00000"/>
                </a:solidFill>
              </a:rPr>
              <a:t>simulated experience </a:t>
            </a:r>
            <a:r>
              <a:rPr lang="en-US" dirty="0"/>
              <a:t>when the </a:t>
            </a:r>
            <a:r>
              <a:rPr lang="en-US" dirty="0">
                <a:solidFill>
                  <a:srgbClr val="C00000"/>
                </a:solidFill>
              </a:rPr>
              <a:t>world </a:t>
            </a:r>
            <a:r>
              <a:rPr lang="en-US" dirty="0"/>
              <a:t>you’re standing in is replaced with a </a:t>
            </a:r>
            <a:r>
              <a:rPr lang="en-US" dirty="0">
                <a:solidFill>
                  <a:srgbClr val="C00000"/>
                </a:solidFill>
              </a:rPr>
              <a:t>virtual one</a:t>
            </a:r>
            <a:r>
              <a:rPr lang="en-US" dirty="0"/>
              <a:t>. </a:t>
            </a:r>
          </a:p>
          <a:p>
            <a:r>
              <a:rPr lang="en-US" dirty="0"/>
              <a:t>This can be done with something as simple as a </a:t>
            </a:r>
            <a:r>
              <a:rPr lang="en-US" dirty="0">
                <a:solidFill>
                  <a:srgbClr val="C00000"/>
                </a:solidFill>
              </a:rPr>
              <a:t>plastic holder </a:t>
            </a:r>
            <a:r>
              <a:rPr lang="en-US" dirty="0"/>
              <a:t>you put your </a:t>
            </a:r>
            <a:r>
              <a:rPr lang="en-US" dirty="0">
                <a:solidFill>
                  <a:srgbClr val="C00000"/>
                </a:solidFill>
              </a:rPr>
              <a:t>phone</a:t>
            </a:r>
            <a:r>
              <a:rPr lang="en-US" dirty="0"/>
              <a:t> into, but most people prefer </a:t>
            </a:r>
            <a:r>
              <a:rPr lang="en-US" dirty="0">
                <a:solidFill>
                  <a:srgbClr val="C00000"/>
                </a:solidFill>
              </a:rPr>
              <a:t>head-mounted displays </a:t>
            </a:r>
            <a:r>
              <a:rPr lang="en-US" dirty="0"/>
              <a:t>these days. </a:t>
            </a:r>
            <a:r>
              <a:rPr lang="en-US" dirty="0">
                <a:solidFill>
                  <a:srgbClr val="C00000"/>
                </a:solidFill>
              </a:rPr>
              <a:t>VR</a:t>
            </a:r>
            <a:r>
              <a:rPr lang="en-US" dirty="0"/>
              <a:t> is the use of </a:t>
            </a:r>
            <a:r>
              <a:rPr lang="en-US" dirty="0">
                <a:solidFill>
                  <a:srgbClr val="C00000"/>
                </a:solidFill>
              </a:rPr>
              <a:t>computer technology </a:t>
            </a:r>
            <a:r>
              <a:rPr lang="en-US" dirty="0"/>
              <a:t>to create a </a:t>
            </a:r>
            <a:r>
              <a:rPr lang="en-US" dirty="0">
                <a:solidFill>
                  <a:srgbClr val="C00000"/>
                </a:solidFill>
              </a:rPr>
              <a:t>simulated environment</a:t>
            </a:r>
            <a:r>
              <a:rPr lang="en-US" dirty="0"/>
              <a:t>. </a:t>
            </a:r>
          </a:p>
          <a:p>
            <a:r>
              <a:rPr lang="en-US" dirty="0"/>
              <a:t>Virtual reality finds applications in diverse fields, including </a:t>
            </a:r>
            <a:r>
              <a:rPr lang="en-US" dirty="0">
                <a:solidFill>
                  <a:srgbClr val="C00000"/>
                </a:solidFill>
              </a:rPr>
              <a:t>gaming</a:t>
            </a:r>
            <a:r>
              <a:rPr lang="en-US" dirty="0"/>
              <a:t>, </a:t>
            </a:r>
            <a:r>
              <a:rPr lang="en-US" dirty="0">
                <a:solidFill>
                  <a:srgbClr val="C00000"/>
                </a:solidFill>
              </a:rPr>
              <a:t>training</a:t>
            </a:r>
            <a:r>
              <a:rPr lang="en-US" dirty="0"/>
              <a:t> and </a:t>
            </a:r>
            <a:r>
              <a:rPr lang="en-US" dirty="0">
                <a:solidFill>
                  <a:srgbClr val="C00000"/>
                </a:solidFill>
              </a:rPr>
              <a:t>simulation</a:t>
            </a:r>
            <a:r>
              <a:rPr lang="en-US" dirty="0"/>
              <a:t>, </a:t>
            </a:r>
            <a:r>
              <a:rPr lang="en-US" dirty="0">
                <a:solidFill>
                  <a:srgbClr val="C00000"/>
                </a:solidFill>
              </a:rPr>
              <a:t>education</a:t>
            </a:r>
            <a:r>
              <a:rPr lang="en-US" dirty="0"/>
              <a:t>, </a:t>
            </a:r>
            <a:r>
              <a:rPr lang="en-US" dirty="0">
                <a:solidFill>
                  <a:srgbClr val="C00000"/>
                </a:solidFill>
              </a:rPr>
              <a:t>healthcare</a:t>
            </a:r>
            <a:r>
              <a:rPr lang="en-US" dirty="0"/>
              <a:t>, </a:t>
            </a:r>
            <a:r>
              <a:rPr lang="en-US" dirty="0">
                <a:solidFill>
                  <a:srgbClr val="C00000"/>
                </a:solidFill>
              </a:rPr>
              <a:t>architecture</a:t>
            </a:r>
            <a:r>
              <a:rPr lang="en-US" dirty="0"/>
              <a:t>, </a:t>
            </a:r>
            <a:r>
              <a:rPr lang="en-US" dirty="0">
                <a:solidFill>
                  <a:srgbClr val="C00000"/>
                </a:solidFill>
              </a:rPr>
              <a:t>desig</a:t>
            </a:r>
            <a:r>
              <a:rPr lang="en-US" dirty="0"/>
              <a:t>n, and </a:t>
            </a:r>
            <a:r>
              <a:rPr lang="en-US" dirty="0">
                <a:solidFill>
                  <a:srgbClr val="C00000"/>
                </a:solidFill>
              </a:rPr>
              <a:t>social interactions</a:t>
            </a:r>
            <a:r>
              <a:rPr lang="en-US" dirty="0"/>
              <a:t>. In gaming, VR allows players to step into the game world and interact with it as if they were inside the game's universe. In training and education, VR provides realistic and safe environments for practicing skills or experiencing situations that might be challenging or dangerous in real life.</a:t>
            </a:r>
          </a:p>
          <a:p>
            <a:r>
              <a:rPr lang="en-US" dirty="0">
                <a:solidFill>
                  <a:srgbClr val="C00000"/>
                </a:solidFill>
              </a:rPr>
              <a:t>Virtual reality </a:t>
            </a:r>
            <a:r>
              <a:rPr lang="en-US" dirty="0"/>
              <a:t>is also a big player in the </a:t>
            </a:r>
            <a:r>
              <a:rPr lang="en-US" dirty="0">
                <a:solidFill>
                  <a:srgbClr val="C00000"/>
                </a:solidFill>
              </a:rPr>
              <a:t>education sector</a:t>
            </a:r>
            <a:r>
              <a:rPr lang="en-US" dirty="0"/>
              <a:t>- such as medical or military training- and business- such as virtual meetings.</a:t>
            </a:r>
          </a:p>
          <a:p>
            <a:r>
              <a:rPr lang="en-US" dirty="0"/>
              <a:t>The most famous </a:t>
            </a:r>
            <a:r>
              <a:rPr lang="en-US" dirty="0">
                <a:solidFill>
                  <a:srgbClr val="C00000"/>
                </a:solidFill>
              </a:rPr>
              <a:t>VR headset </a:t>
            </a:r>
            <a:r>
              <a:rPr lang="en-US" dirty="0"/>
              <a:t>for commercial use is the </a:t>
            </a:r>
            <a:r>
              <a:rPr lang="en-US" dirty="0">
                <a:solidFill>
                  <a:srgbClr val="C00000"/>
                </a:solidFill>
              </a:rPr>
              <a:t>Oculus Quest 2</a:t>
            </a:r>
            <a:r>
              <a:rPr lang="en-US" dirty="0"/>
              <a:t>; the targeted PRO version for business is the </a:t>
            </a:r>
            <a:r>
              <a:rPr lang="en-US" dirty="0" err="1"/>
              <a:t>Vive</a:t>
            </a:r>
            <a:r>
              <a:rPr lang="en-US" dirty="0"/>
              <a:t> Focus 3.</a:t>
            </a:r>
          </a:p>
        </p:txBody>
      </p:sp>
    </p:spTree>
    <p:extLst>
      <p:ext uri="{BB962C8B-B14F-4D97-AF65-F5344CB8AC3E}">
        <p14:creationId xmlns:p14="http://schemas.microsoft.com/office/powerpoint/2010/main" val="238523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502BE-9E69-25A5-6662-169CC39800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720310-4797-8C04-D111-8C94E9E6FD01}"/>
              </a:ext>
            </a:extLst>
          </p:cNvPr>
          <p:cNvSpPr>
            <a:spLocks noGrp="1"/>
          </p:cNvSpPr>
          <p:nvPr>
            <p:ph type="title"/>
          </p:nvPr>
        </p:nvSpPr>
        <p:spPr>
          <a:xfrm>
            <a:off x="0" y="1"/>
            <a:ext cx="12192000" cy="711200"/>
          </a:xfrm>
        </p:spPr>
        <p:txBody>
          <a:bodyPr/>
          <a:lstStyle/>
          <a:p>
            <a:r>
              <a:rPr lang="en-US" dirty="0"/>
              <a:t>Viewing, analyzing and operating, complex assemblies </a:t>
            </a:r>
          </a:p>
        </p:txBody>
      </p:sp>
      <p:sp>
        <p:nvSpPr>
          <p:cNvPr id="5" name="Content Placeholder 4">
            <a:extLst>
              <a:ext uri="{FF2B5EF4-FFF2-40B4-BE49-F238E27FC236}">
                <a16:creationId xmlns:a16="http://schemas.microsoft.com/office/drawing/2014/main" id="{108B366B-31D2-CE05-F246-040235B8F99D}"/>
              </a:ext>
            </a:extLst>
          </p:cNvPr>
          <p:cNvSpPr>
            <a:spLocks noGrp="1"/>
          </p:cNvSpPr>
          <p:nvPr>
            <p:ph idx="1"/>
          </p:nvPr>
        </p:nvSpPr>
        <p:spPr>
          <a:xfrm>
            <a:off x="131763" y="863600"/>
            <a:ext cx="11858073" cy="5591175"/>
          </a:xfrm>
        </p:spPr>
        <p:txBody>
          <a:bodyPr/>
          <a:lstStyle/>
          <a:p>
            <a:r>
              <a:rPr lang="en-IN" b="1" dirty="0"/>
              <a:t>Maintenance and Repair</a:t>
            </a:r>
          </a:p>
          <a:p>
            <a:pPr lvl="1"/>
            <a:r>
              <a:rPr lang="en-US" sz="2200" dirty="0"/>
              <a:t>AR provides </a:t>
            </a:r>
            <a:r>
              <a:rPr lang="en-US" sz="2200" dirty="0">
                <a:solidFill>
                  <a:srgbClr val="C00000"/>
                </a:solidFill>
              </a:rPr>
              <a:t>step-by-step instructions </a:t>
            </a:r>
            <a:r>
              <a:rPr lang="en-US" sz="2200" dirty="0"/>
              <a:t>overlaid on real equipment</a:t>
            </a:r>
          </a:p>
          <a:p>
            <a:pPr lvl="1"/>
            <a:r>
              <a:rPr lang="en-US" sz="2200" dirty="0"/>
              <a:t>Reduces dependency on manuals and </a:t>
            </a:r>
            <a:r>
              <a:rPr lang="en-US" sz="2200" dirty="0">
                <a:solidFill>
                  <a:srgbClr val="C00000"/>
                </a:solidFill>
              </a:rPr>
              <a:t>enhances technician efficiency</a:t>
            </a:r>
            <a:endParaRPr lang="en-US" sz="2200" dirty="0"/>
          </a:p>
          <a:p>
            <a:pPr lvl="1"/>
            <a:r>
              <a:rPr lang="en-US" sz="2200" dirty="0"/>
              <a:t>Remote experts can </a:t>
            </a:r>
            <a:r>
              <a:rPr lang="en-US" sz="2200" dirty="0">
                <a:solidFill>
                  <a:srgbClr val="C00000"/>
                </a:solidFill>
              </a:rPr>
              <a:t>guide on-site workers </a:t>
            </a:r>
            <a:r>
              <a:rPr lang="en-US" sz="2200" dirty="0"/>
              <a:t>using AR annotations</a:t>
            </a:r>
          </a:p>
          <a:p>
            <a:pPr lvl="1"/>
            <a:endParaRPr lang="en-US" sz="2200" dirty="0"/>
          </a:p>
          <a:p>
            <a:r>
              <a:rPr lang="en-IN" b="1" dirty="0"/>
              <a:t>Design and Development</a:t>
            </a:r>
          </a:p>
          <a:p>
            <a:pPr lvl="1"/>
            <a:r>
              <a:rPr lang="en-US" sz="2200" dirty="0"/>
              <a:t>VR enables immersive prototyping—</a:t>
            </a:r>
            <a:r>
              <a:rPr lang="en-US" sz="2200" dirty="0">
                <a:solidFill>
                  <a:srgbClr val="C00000"/>
                </a:solidFill>
              </a:rPr>
              <a:t>test product aesthetics and usability </a:t>
            </a:r>
            <a:r>
              <a:rPr lang="en-US" sz="2200" dirty="0"/>
              <a:t>before physical models</a:t>
            </a:r>
          </a:p>
          <a:p>
            <a:pPr lvl="1"/>
            <a:r>
              <a:rPr lang="en-US" sz="2200" dirty="0"/>
              <a:t>Teams can collaborate on designs in real time across geographies</a:t>
            </a:r>
          </a:p>
          <a:p>
            <a:pPr lvl="1"/>
            <a:r>
              <a:rPr lang="en-US" sz="2200" dirty="0"/>
              <a:t>AR helps in modifying and comparing design alternatives directly on a physical model</a:t>
            </a:r>
          </a:p>
          <a:p>
            <a:pPr lvl="1"/>
            <a:endParaRPr lang="en-US" sz="2200" b="1" dirty="0"/>
          </a:p>
          <a:p>
            <a:r>
              <a:rPr lang="en-IN" b="1" dirty="0"/>
              <a:t>Customer Support</a:t>
            </a:r>
          </a:p>
          <a:p>
            <a:pPr lvl="1"/>
            <a:r>
              <a:rPr lang="en-US" sz="2200" dirty="0"/>
              <a:t>AR can help customers with </a:t>
            </a:r>
            <a:r>
              <a:rPr lang="en-US" sz="2200" dirty="0">
                <a:solidFill>
                  <a:srgbClr val="C00000"/>
                </a:solidFill>
              </a:rPr>
              <a:t>product installation </a:t>
            </a:r>
            <a:r>
              <a:rPr lang="en-US" sz="2200" dirty="0"/>
              <a:t>and</a:t>
            </a:r>
            <a:r>
              <a:rPr lang="en-US" sz="2200" dirty="0">
                <a:solidFill>
                  <a:srgbClr val="C00000"/>
                </a:solidFill>
              </a:rPr>
              <a:t> troubleshooting</a:t>
            </a:r>
            <a:r>
              <a:rPr lang="en-US" sz="2200" dirty="0"/>
              <a:t> using their smartphones or AR glasses</a:t>
            </a:r>
          </a:p>
          <a:p>
            <a:pPr lvl="1"/>
            <a:r>
              <a:rPr lang="en-US" sz="2200" dirty="0"/>
              <a:t>VR environments can be used for </a:t>
            </a:r>
            <a:r>
              <a:rPr lang="en-US" sz="2200" dirty="0">
                <a:solidFill>
                  <a:srgbClr val="C00000"/>
                </a:solidFill>
              </a:rPr>
              <a:t>interactive demonstrations </a:t>
            </a:r>
            <a:r>
              <a:rPr lang="en-US" sz="2200" dirty="0"/>
              <a:t>or</a:t>
            </a:r>
            <a:r>
              <a:rPr lang="en-US" sz="2200" dirty="0">
                <a:solidFill>
                  <a:srgbClr val="C00000"/>
                </a:solidFill>
              </a:rPr>
              <a:t> product tours</a:t>
            </a:r>
            <a:endParaRPr lang="en-US" sz="2200" dirty="0"/>
          </a:p>
          <a:p>
            <a:pPr lvl="1"/>
            <a:endParaRPr lang="en-US" dirty="0"/>
          </a:p>
        </p:txBody>
      </p:sp>
    </p:spTree>
    <p:extLst>
      <p:ext uri="{BB962C8B-B14F-4D97-AF65-F5344CB8AC3E}">
        <p14:creationId xmlns:p14="http://schemas.microsoft.com/office/powerpoint/2010/main" val="390690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5E560-45EF-C1FB-2A3E-C5763EBB83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E05D9C-3A1E-FA34-885C-6804B03FE0F4}"/>
              </a:ext>
            </a:extLst>
          </p:cNvPr>
          <p:cNvSpPr>
            <a:spLocks noGrp="1"/>
          </p:cNvSpPr>
          <p:nvPr>
            <p:ph type="title"/>
          </p:nvPr>
        </p:nvSpPr>
        <p:spPr>
          <a:xfrm>
            <a:off x="0" y="1"/>
            <a:ext cx="12192000" cy="711200"/>
          </a:xfrm>
        </p:spPr>
        <p:txBody>
          <a:bodyPr/>
          <a:lstStyle/>
          <a:p>
            <a:r>
              <a:rPr lang="en-US" dirty="0"/>
              <a:t>Viewing, analyzing and operating, complex assemblies </a:t>
            </a:r>
          </a:p>
        </p:txBody>
      </p:sp>
      <p:sp>
        <p:nvSpPr>
          <p:cNvPr id="5" name="Content Placeholder 4">
            <a:extLst>
              <a:ext uri="{FF2B5EF4-FFF2-40B4-BE49-F238E27FC236}">
                <a16:creationId xmlns:a16="http://schemas.microsoft.com/office/drawing/2014/main" id="{97EBE250-7781-297B-A6FD-A150587716D5}"/>
              </a:ext>
            </a:extLst>
          </p:cNvPr>
          <p:cNvSpPr>
            <a:spLocks noGrp="1"/>
          </p:cNvSpPr>
          <p:nvPr>
            <p:ph idx="1"/>
          </p:nvPr>
        </p:nvSpPr>
        <p:spPr>
          <a:xfrm>
            <a:off x="131763" y="863600"/>
            <a:ext cx="11858073" cy="5591175"/>
          </a:xfrm>
        </p:spPr>
        <p:txBody>
          <a:bodyPr/>
          <a:lstStyle/>
          <a:p>
            <a:r>
              <a:rPr lang="en-IN" b="1" dirty="0"/>
              <a:t>Quality Assurance</a:t>
            </a:r>
          </a:p>
          <a:p>
            <a:pPr lvl="1"/>
            <a:r>
              <a:rPr lang="en-US" sz="2200" dirty="0"/>
              <a:t>AR can overlay ideal specifications on real components to </a:t>
            </a:r>
            <a:r>
              <a:rPr lang="en-US" sz="2200" dirty="0">
                <a:solidFill>
                  <a:srgbClr val="C00000"/>
                </a:solidFill>
              </a:rPr>
              <a:t>detect defects</a:t>
            </a:r>
            <a:r>
              <a:rPr lang="en-US" sz="2200" dirty="0"/>
              <a:t>.</a:t>
            </a:r>
          </a:p>
          <a:p>
            <a:pPr lvl="1"/>
            <a:r>
              <a:rPr lang="en-US" sz="2200" dirty="0"/>
              <a:t>Automates and </a:t>
            </a:r>
            <a:r>
              <a:rPr lang="en-US" sz="2200" dirty="0">
                <a:solidFill>
                  <a:srgbClr val="C00000"/>
                </a:solidFill>
              </a:rPr>
              <a:t>enhances inspection accuracy</a:t>
            </a:r>
            <a:r>
              <a:rPr lang="en-US" sz="2200" dirty="0"/>
              <a:t> in manufacturing.</a:t>
            </a:r>
          </a:p>
          <a:p>
            <a:pPr lvl="1"/>
            <a:endParaRPr lang="en-US" sz="2200" dirty="0"/>
          </a:p>
          <a:p>
            <a:r>
              <a:rPr lang="en-IN" b="1" dirty="0"/>
              <a:t>Mechanical Operations</a:t>
            </a:r>
          </a:p>
          <a:p>
            <a:pPr lvl="1"/>
            <a:r>
              <a:rPr lang="en-US" sz="2200" dirty="0"/>
              <a:t>VR can simulate mechanical processes for testing and training.</a:t>
            </a:r>
          </a:p>
          <a:p>
            <a:pPr lvl="1"/>
            <a:r>
              <a:rPr lang="en-US" sz="2200" dirty="0"/>
              <a:t>Operators can </a:t>
            </a:r>
            <a:r>
              <a:rPr lang="en-US" sz="2200" dirty="0">
                <a:solidFill>
                  <a:srgbClr val="C00000"/>
                </a:solidFill>
              </a:rPr>
              <a:t>practice complex procedures </a:t>
            </a:r>
            <a:r>
              <a:rPr lang="en-US" sz="2200" dirty="0"/>
              <a:t>safely in a virtual environment.</a:t>
            </a:r>
          </a:p>
          <a:p>
            <a:pPr lvl="1"/>
            <a:endParaRPr lang="en-US" sz="2200" b="1" dirty="0"/>
          </a:p>
          <a:p>
            <a:r>
              <a:rPr lang="en-IN" b="1" dirty="0"/>
              <a:t>Science</a:t>
            </a:r>
          </a:p>
          <a:p>
            <a:pPr lvl="1"/>
            <a:r>
              <a:rPr lang="en-US" sz="2200" dirty="0"/>
              <a:t>VR creates immersive learning environments for </a:t>
            </a:r>
            <a:r>
              <a:rPr lang="en-US" sz="2200" dirty="0">
                <a:solidFill>
                  <a:srgbClr val="C00000"/>
                </a:solidFill>
              </a:rPr>
              <a:t>complex scientific phenomena </a:t>
            </a:r>
            <a:r>
              <a:rPr lang="en-US" sz="2200" dirty="0"/>
              <a:t>(e.g., molecular structures, space exploration).</a:t>
            </a:r>
          </a:p>
          <a:p>
            <a:pPr lvl="1"/>
            <a:r>
              <a:rPr lang="en-US" sz="2200" dirty="0"/>
              <a:t>AR aids in </a:t>
            </a:r>
            <a:r>
              <a:rPr lang="en-US" sz="2200" dirty="0">
                <a:solidFill>
                  <a:srgbClr val="C00000"/>
                </a:solidFill>
              </a:rPr>
              <a:t>field research </a:t>
            </a:r>
            <a:r>
              <a:rPr lang="en-US" sz="2200" dirty="0"/>
              <a:t>by overlaying data onto real-world environments.</a:t>
            </a:r>
          </a:p>
          <a:p>
            <a:pPr lvl="1"/>
            <a:endParaRPr lang="en-US" dirty="0"/>
          </a:p>
        </p:txBody>
      </p:sp>
    </p:spTree>
    <p:extLst>
      <p:ext uri="{BB962C8B-B14F-4D97-AF65-F5344CB8AC3E}">
        <p14:creationId xmlns:p14="http://schemas.microsoft.com/office/powerpoint/2010/main" val="188531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179BE-2D52-C13D-FCCB-BB61253877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B6DC92-6D20-8FDB-176D-6EA8302A2354}"/>
              </a:ext>
            </a:extLst>
          </p:cNvPr>
          <p:cNvSpPr>
            <a:spLocks noGrp="1"/>
          </p:cNvSpPr>
          <p:nvPr>
            <p:ph type="title"/>
          </p:nvPr>
        </p:nvSpPr>
        <p:spPr>
          <a:xfrm>
            <a:off x="0" y="1"/>
            <a:ext cx="12192000" cy="711200"/>
          </a:xfrm>
        </p:spPr>
        <p:txBody>
          <a:bodyPr/>
          <a:lstStyle/>
          <a:p>
            <a:r>
              <a:rPr lang="en-US" dirty="0"/>
              <a:t>Viewing, analyzing and operating, complex assemblies </a:t>
            </a:r>
          </a:p>
        </p:txBody>
      </p:sp>
      <p:sp>
        <p:nvSpPr>
          <p:cNvPr id="5" name="Content Placeholder 4">
            <a:extLst>
              <a:ext uri="{FF2B5EF4-FFF2-40B4-BE49-F238E27FC236}">
                <a16:creationId xmlns:a16="http://schemas.microsoft.com/office/drawing/2014/main" id="{0D11A904-7AC1-5EAE-D1D8-3366653BDCB9}"/>
              </a:ext>
            </a:extLst>
          </p:cNvPr>
          <p:cNvSpPr>
            <a:spLocks noGrp="1"/>
          </p:cNvSpPr>
          <p:nvPr>
            <p:ph idx="1"/>
          </p:nvPr>
        </p:nvSpPr>
        <p:spPr>
          <a:xfrm>
            <a:off x="131763" y="863600"/>
            <a:ext cx="11858073" cy="5591175"/>
          </a:xfrm>
        </p:spPr>
        <p:txBody>
          <a:bodyPr/>
          <a:lstStyle/>
          <a:p>
            <a:r>
              <a:rPr lang="en-IN" dirty="0"/>
              <a:t>Training</a:t>
            </a:r>
          </a:p>
          <a:p>
            <a:pPr lvl="1"/>
            <a:r>
              <a:rPr lang="en-US" sz="2200" dirty="0"/>
              <a:t>VR provides </a:t>
            </a:r>
            <a:r>
              <a:rPr lang="en-US" sz="2200" dirty="0">
                <a:solidFill>
                  <a:srgbClr val="C00000"/>
                </a:solidFill>
              </a:rPr>
              <a:t>risk-free simulations </a:t>
            </a:r>
            <a:r>
              <a:rPr lang="en-US" sz="2200" dirty="0"/>
              <a:t>for training in hazardous or delicate tasks (e.g., surgery, firefighting, aerospace).</a:t>
            </a:r>
          </a:p>
          <a:p>
            <a:pPr lvl="1"/>
            <a:r>
              <a:rPr lang="en-US" sz="2200" dirty="0"/>
              <a:t>AR enhances </a:t>
            </a:r>
            <a:r>
              <a:rPr lang="en-US" sz="2200" dirty="0">
                <a:solidFill>
                  <a:srgbClr val="C00000"/>
                </a:solidFill>
              </a:rPr>
              <a:t>on-the-job training </a:t>
            </a:r>
            <a:r>
              <a:rPr lang="en-US" sz="2200" dirty="0"/>
              <a:t>with contextual instructions.</a:t>
            </a:r>
          </a:p>
          <a:p>
            <a:pPr lvl="1"/>
            <a:endParaRPr lang="en-US" sz="2200" dirty="0"/>
          </a:p>
          <a:p>
            <a:r>
              <a:rPr lang="en-IN" dirty="0"/>
              <a:t>Real-Time Employee Instruction</a:t>
            </a:r>
          </a:p>
          <a:p>
            <a:pPr lvl="1"/>
            <a:r>
              <a:rPr lang="en-US" sz="2200" dirty="0"/>
              <a:t>AR headsets deliver </a:t>
            </a:r>
            <a:r>
              <a:rPr lang="en-US" sz="2200" dirty="0">
                <a:solidFill>
                  <a:srgbClr val="C00000"/>
                </a:solidFill>
              </a:rPr>
              <a:t>real-time</a:t>
            </a:r>
            <a:r>
              <a:rPr lang="en-US" sz="2200" dirty="0"/>
              <a:t>,</a:t>
            </a:r>
            <a:r>
              <a:rPr lang="en-US" sz="2200" b="1" dirty="0"/>
              <a:t> </a:t>
            </a:r>
            <a:r>
              <a:rPr lang="en-US" sz="2200" dirty="0">
                <a:solidFill>
                  <a:srgbClr val="C00000"/>
                </a:solidFill>
              </a:rPr>
              <a:t>context-aware guidance </a:t>
            </a:r>
            <a:r>
              <a:rPr lang="en-US" sz="2200" dirty="0"/>
              <a:t>while employees perform tasks.</a:t>
            </a:r>
          </a:p>
          <a:p>
            <a:pPr lvl="1"/>
            <a:r>
              <a:rPr lang="en-US" sz="2200" dirty="0"/>
              <a:t>Reduces training time and improves </a:t>
            </a:r>
            <a:r>
              <a:rPr lang="en-US" sz="2200" dirty="0">
                <a:solidFill>
                  <a:srgbClr val="C00000"/>
                </a:solidFill>
              </a:rPr>
              <a:t>job performance consistency</a:t>
            </a:r>
            <a:r>
              <a:rPr lang="en-US" sz="2200" dirty="0"/>
              <a:t>.</a:t>
            </a:r>
          </a:p>
          <a:p>
            <a:pPr lvl="1"/>
            <a:endParaRPr lang="en-US" sz="2200" b="1" dirty="0"/>
          </a:p>
          <a:p>
            <a:pPr lvl="1"/>
            <a:endParaRPr lang="en-US" dirty="0"/>
          </a:p>
        </p:txBody>
      </p:sp>
    </p:spTree>
    <p:extLst>
      <p:ext uri="{BB962C8B-B14F-4D97-AF65-F5344CB8AC3E}">
        <p14:creationId xmlns:p14="http://schemas.microsoft.com/office/powerpoint/2010/main" val="426404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vaseem.ghada@darshan.ac.in</a:t>
            </a:r>
            <a:endParaRPr lang="en-US" dirty="0"/>
          </a:p>
        </p:txBody>
      </p:sp>
      <p:sp>
        <p:nvSpPr>
          <p:cNvPr id="3" name="Text Placeholder 2"/>
          <p:cNvSpPr>
            <a:spLocks noGrp="1"/>
          </p:cNvSpPr>
          <p:nvPr>
            <p:ph type="body" sz="quarter" idx="12"/>
          </p:nvPr>
        </p:nvSpPr>
        <p:spPr/>
        <p:txBody>
          <a:bodyPr/>
          <a:lstStyle/>
          <a:p>
            <a:r>
              <a:rPr lang="en-IN" dirty="0"/>
              <a:t>9879531513</a:t>
            </a:r>
            <a:endParaRPr lang="en-US" dirty="0"/>
          </a:p>
        </p:txBody>
      </p:sp>
      <p:sp>
        <p:nvSpPr>
          <p:cNvPr id="4" name="Text Placeholder 3"/>
          <p:cNvSpPr>
            <a:spLocks noGrp="1"/>
          </p:cNvSpPr>
          <p:nvPr>
            <p:ph type="body" sz="quarter" idx="13"/>
          </p:nvPr>
        </p:nvSpPr>
        <p:spPr/>
        <p:txBody>
          <a:bodyPr/>
          <a:lstStyle/>
          <a:p>
            <a:r>
              <a:rPr lang="en-IN" dirty="0"/>
              <a:t>Master of Computer Application</a:t>
            </a:r>
            <a:endParaRPr lang="en-US" dirty="0"/>
          </a:p>
        </p:txBody>
      </p:sp>
      <p:sp>
        <p:nvSpPr>
          <p:cNvPr id="5" name="Text Placeholder 4"/>
          <p:cNvSpPr>
            <a:spLocks noGrp="1"/>
          </p:cNvSpPr>
          <p:nvPr>
            <p:ph type="body" sz="quarter" idx="14"/>
          </p:nvPr>
        </p:nvSpPr>
        <p:spPr/>
        <p:txBody>
          <a:bodyPr/>
          <a:lstStyle/>
          <a:p>
            <a:r>
              <a:rPr lang="en-IN" dirty="0"/>
              <a:t>Prof. </a:t>
            </a:r>
            <a:r>
              <a:rPr lang="en-IN" dirty="0" err="1"/>
              <a:t>Vassem</a:t>
            </a:r>
            <a:r>
              <a:rPr lang="en-IN" dirty="0"/>
              <a:t> Ghada</a:t>
            </a:r>
            <a:endParaRPr lang="en-US" dirty="0"/>
          </a:p>
        </p:txBody>
      </p:sp>
      <p:sp>
        <p:nvSpPr>
          <p:cNvPr id="6" name="Text Placeholder 5"/>
          <p:cNvSpPr>
            <a:spLocks noGrp="1"/>
          </p:cNvSpPr>
          <p:nvPr>
            <p:ph type="body" sz="quarter" idx="16"/>
          </p:nvPr>
        </p:nvSpPr>
        <p:spPr/>
        <p:txBody>
          <a:bodyPr/>
          <a:lstStyle/>
          <a:p>
            <a:r>
              <a:rPr lang="en-IN" sz="1800" b="0" i="0" u="none" strike="noStrike" baseline="0" dirty="0">
                <a:latin typeface="Roboto Condensed" panose="02000000000000000000" pitchFamily="2" charset="0"/>
              </a:rPr>
              <a:t>Introduction to Advanced Technologies</a:t>
            </a:r>
            <a:r>
              <a:rPr lang="en-IN" dirty="0"/>
              <a:t> (2305CS302)</a:t>
            </a:r>
          </a:p>
        </p:txBody>
      </p:sp>
      <p:pic>
        <p:nvPicPr>
          <p:cNvPr id="9" name="Picture Placeholder 8">
            <a:extLst>
              <a:ext uri="{FF2B5EF4-FFF2-40B4-BE49-F238E27FC236}">
                <a16:creationId xmlns:a16="http://schemas.microsoft.com/office/drawing/2014/main" id="{843F8C8D-C9C7-85E0-3B31-DC36CBC13B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2189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391D9-C2A4-E2BB-6650-3412BA1295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099F01-5627-37B9-AC4F-34F498F1E64D}"/>
              </a:ext>
            </a:extLst>
          </p:cNvPr>
          <p:cNvSpPr>
            <a:spLocks noGrp="1"/>
          </p:cNvSpPr>
          <p:nvPr>
            <p:ph type="title"/>
          </p:nvPr>
        </p:nvSpPr>
        <p:spPr>
          <a:xfrm>
            <a:off x="0" y="1"/>
            <a:ext cx="12192000" cy="711200"/>
          </a:xfrm>
        </p:spPr>
        <p:txBody>
          <a:bodyPr/>
          <a:lstStyle/>
          <a:p>
            <a:r>
              <a:rPr lang="en-US" dirty="0"/>
              <a:t>What is VR?</a:t>
            </a:r>
            <a:endParaRPr lang="en-IN" dirty="0"/>
          </a:p>
        </p:txBody>
      </p:sp>
      <p:sp>
        <p:nvSpPr>
          <p:cNvPr id="5" name="Content Placeholder 4">
            <a:extLst>
              <a:ext uri="{FF2B5EF4-FFF2-40B4-BE49-F238E27FC236}">
                <a16:creationId xmlns:a16="http://schemas.microsoft.com/office/drawing/2014/main" id="{9255CF6A-75D9-35D0-554A-54E60156E244}"/>
              </a:ext>
            </a:extLst>
          </p:cNvPr>
          <p:cNvSpPr>
            <a:spLocks noGrp="1"/>
          </p:cNvSpPr>
          <p:nvPr>
            <p:ph idx="1"/>
          </p:nvPr>
        </p:nvSpPr>
        <p:spPr>
          <a:xfrm>
            <a:off x="131763" y="863600"/>
            <a:ext cx="11867404" cy="5591175"/>
          </a:xfrm>
        </p:spPr>
        <p:txBody>
          <a:bodyPr/>
          <a:lstStyle/>
          <a:p>
            <a:pPr lvl="0"/>
            <a:r>
              <a:rPr lang="en-US" dirty="0">
                <a:solidFill>
                  <a:srgbClr val="C00000"/>
                </a:solidFill>
              </a:rPr>
              <a:t>Virtual Reality</a:t>
            </a:r>
            <a:r>
              <a:rPr lang="en-US" dirty="0"/>
              <a:t> (VR) is a </a:t>
            </a:r>
            <a:r>
              <a:rPr lang="en-US" dirty="0">
                <a:solidFill>
                  <a:srgbClr val="C00000"/>
                </a:solidFill>
              </a:rPr>
              <a:t>computer-generated simulation </a:t>
            </a:r>
            <a:r>
              <a:rPr lang="en-US" dirty="0"/>
              <a:t>or </a:t>
            </a:r>
            <a:r>
              <a:rPr lang="en-US" dirty="0">
                <a:solidFill>
                  <a:srgbClr val="C00000"/>
                </a:solidFill>
              </a:rPr>
              <a:t>immersive experience </a:t>
            </a:r>
            <a:r>
              <a:rPr lang="en-US" dirty="0"/>
              <a:t>that replicates an </a:t>
            </a:r>
            <a:r>
              <a:rPr lang="en-US" dirty="0">
                <a:solidFill>
                  <a:srgbClr val="C00000"/>
                </a:solidFill>
              </a:rPr>
              <a:t>artificial environment</a:t>
            </a:r>
            <a:r>
              <a:rPr lang="en-US" dirty="0"/>
              <a:t>, which can be </a:t>
            </a:r>
            <a:r>
              <a:rPr lang="en-US" dirty="0">
                <a:solidFill>
                  <a:srgbClr val="C00000"/>
                </a:solidFill>
              </a:rPr>
              <a:t>similar to </a:t>
            </a:r>
            <a:r>
              <a:rPr lang="en-US" dirty="0"/>
              <a:t>or </a:t>
            </a:r>
            <a:r>
              <a:rPr lang="en-US" dirty="0">
                <a:solidFill>
                  <a:srgbClr val="C00000"/>
                </a:solidFill>
              </a:rPr>
              <a:t>entirely different </a:t>
            </a:r>
            <a:r>
              <a:rPr lang="en-US" dirty="0"/>
              <a:t>from the </a:t>
            </a:r>
            <a:r>
              <a:rPr lang="en-US" dirty="0">
                <a:solidFill>
                  <a:srgbClr val="C00000"/>
                </a:solidFill>
              </a:rPr>
              <a:t>real world</a:t>
            </a:r>
            <a:r>
              <a:rPr lang="en-US" dirty="0"/>
              <a:t>. VR aims to </a:t>
            </a:r>
            <a:r>
              <a:rPr lang="en-US" dirty="0">
                <a:solidFill>
                  <a:srgbClr val="C00000"/>
                </a:solidFill>
              </a:rPr>
              <a:t>immerse users </a:t>
            </a:r>
            <a:r>
              <a:rPr lang="en-US" dirty="0"/>
              <a:t>in a digital environment that they can </a:t>
            </a:r>
            <a:r>
              <a:rPr lang="en-US" dirty="0">
                <a:solidFill>
                  <a:srgbClr val="C00000"/>
                </a:solidFill>
              </a:rPr>
              <a:t>interact with </a:t>
            </a:r>
            <a:r>
              <a:rPr lang="en-US" dirty="0"/>
              <a:t>and </a:t>
            </a:r>
            <a:r>
              <a:rPr lang="en-US" dirty="0">
                <a:solidFill>
                  <a:srgbClr val="C00000"/>
                </a:solidFill>
              </a:rPr>
              <a:t>explore</a:t>
            </a:r>
            <a:r>
              <a:rPr lang="en-US" dirty="0"/>
              <a:t> through various sensory stimuli, such as </a:t>
            </a:r>
            <a:r>
              <a:rPr lang="en-US" dirty="0">
                <a:solidFill>
                  <a:srgbClr val="C00000"/>
                </a:solidFill>
              </a:rPr>
              <a:t>sight</a:t>
            </a:r>
            <a:r>
              <a:rPr lang="en-US" dirty="0"/>
              <a:t>, </a:t>
            </a:r>
            <a:r>
              <a:rPr lang="en-US" dirty="0">
                <a:solidFill>
                  <a:srgbClr val="C00000"/>
                </a:solidFill>
              </a:rPr>
              <a:t>sound</a:t>
            </a:r>
            <a:r>
              <a:rPr lang="en-US" dirty="0"/>
              <a:t>, and sometimes </a:t>
            </a:r>
            <a:r>
              <a:rPr lang="en-US" dirty="0">
                <a:solidFill>
                  <a:srgbClr val="C00000"/>
                </a:solidFill>
              </a:rPr>
              <a:t>touch</a:t>
            </a:r>
            <a:r>
              <a:rPr lang="en-US" dirty="0"/>
              <a:t>.</a:t>
            </a:r>
            <a:endParaRPr lang="en-IN" dirty="0"/>
          </a:p>
          <a:p>
            <a:pPr lvl="0"/>
            <a:r>
              <a:rPr lang="en-US" dirty="0"/>
              <a:t>Key features of virtual reality include:</a:t>
            </a:r>
            <a:endParaRPr lang="en-IN" dirty="0"/>
          </a:p>
          <a:p>
            <a:pPr lvl="1"/>
            <a:r>
              <a:rPr lang="en-US" sz="2200" b="1" dirty="0"/>
              <a:t>Immersive Experience:</a:t>
            </a:r>
            <a:r>
              <a:rPr lang="en-US" sz="2200" dirty="0"/>
              <a:t> VR provides a </a:t>
            </a:r>
            <a:r>
              <a:rPr lang="en-US" sz="2200" dirty="0">
                <a:solidFill>
                  <a:srgbClr val="C00000"/>
                </a:solidFill>
              </a:rPr>
              <a:t>sense of presence</a:t>
            </a:r>
            <a:r>
              <a:rPr lang="en-US" sz="2200" dirty="0"/>
              <a:t>, making users feel like they are </a:t>
            </a:r>
            <a:r>
              <a:rPr lang="en-US" sz="2200" dirty="0">
                <a:solidFill>
                  <a:srgbClr val="C00000"/>
                </a:solidFill>
              </a:rPr>
              <a:t>physically present</a:t>
            </a:r>
            <a:r>
              <a:rPr lang="en-US" sz="2200" dirty="0"/>
              <a:t> in the </a:t>
            </a:r>
            <a:r>
              <a:rPr lang="en-US" sz="2200" dirty="0">
                <a:solidFill>
                  <a:srgbClr val="C00000"/>
                </a:solidFill>
              </a:rPr>
              <a:t>simulated environment</a:t>
            </a:r>
            <a:r>
              <a:rPr lang="en-US" sz="2200" dirty="0"/>
              <a:t>. It achieves this through the use of specialized </a:t>
            </a:r>
            <a:r>
              <a:rPr lang="en-US" sz="2200" dirty="0">
                <a:solidFill>
                  <a:srgbClr val="C00000"/>
                </a:solidFill>
              </a:rPr>
              <a:t>hardware</a:t>
            </a:r>
            <a:r>
              <a:rPr lang="en-US" sz="2200" dirty="0"/>
              <a:t> and </a:t>
            </a:r>
            <a:r>
              <a:rPr lang="en-US" sz="2200" dirty="0">
                <a:solidFill>
                  <a:srgbClr val="C00000"/>
                </a:solidFill>
              </a:rPr>
              <a:t>software</a:t>
            </a:r>
            <a:r>
              <a:rPr lang="en-US" sz="2200" dirty="0"/>
              <a:t> that </a:t>
            </a:r>
            <a:r>
              <a:rPr lang="en-US" sz="2200" dirty="0">
                <a:solidFill>
                  <a:srgbClr val="C00000"/>
                </a:solidFill>
              </a:rPr>
              <a:t>tracks the user's movements </a:t>
            </a:r>
            <a:r>
              <a:rPr lang="en-US" sz="2200" dirty="0"/>
              <a:t>and </a:t>
            </a:r>
            <a:r>
              <a:rPr lang="en-US" sz="2200" dirty="0">
                <a:solidFill>
                  <a:srgbClr val="C00000"/>
                </a:solidFill>
              </a:rPr>
              <a:t>adjusts the virtual view </a:t>
            </a:r>
            <a:r>
              <a:rPr lang="en-US" sz="2200" dirty="0"/>
              <a:t>accordingly.</a:t>
            </a:r>
            <a:endParaRPr lang="en-IN" sz="2200" dirty="0"/>
          </a:p>
          <a:p>
            <a:pPr lvl="1"/>
            <a:r>
              <a:rPr lang="en-US" sz="2200" b="1" dirty="0"/>
              <a:t>Head-Mounted Displays (HMDs):</a:t>
            </a:r>
            <a:r>
              <a:rPr lang="en-US" sz="2200" dirty="0"/>
              <a:t> VR experiences are often delivered through </a:t>
            </a:r>
            <a:r>
              <a:rPr lang="en-US" sz="2200" dirty="0">
                <a:solidFill>
                  <a:srgbClr val="C00000"/>
                </a:solidFill>
              </a:rPr>
              <a:t>head-mounted displays</a:t>
            </a:r>
            <a:r>
              <a:rPr lang="en-US" sz="2200" dirty="0"/>
              <a:t>, commonly known as VR headsets. These devices cover the user's eyes and ears, cutting off their view of the real world and replacing it with the virtual environment.</a:t>
            </a:r>
            <a:endParaRPr lang="en-IN" sz="2200" dirty="0"/>
          </a:p>
          <a:p>
            <a:pPr lvl="1"/>
            <a:r>
              <a:rPr lang="en-US" sz="2200" b="1" dirty="0"/>
              <a:t>Interactivity:</a:t>
            </a:r>
            <a:r>
              <a:rPr lang="en-US" sz="2200" dirty="0"/>
              <a:t> Users can interact with the virtual world using </a:t>
            </a:r>
            <a:r>
              <a:rPr lang="en-US" sz="2200" dirty="0">
                <a:solidFill>
                  <a:srgbClr val="C00000"/>
                </a:solidFill>
              </a:rPr>
              <a:t>controllers</a:t>
            </a:r>
            <a:r>
              <a:rPr lang="en-US" sz="2200" dirty="0"/>
              <a:t>, </a:t>
            </a:r>
            <a:r>
              <a:rPr lang="en-US" sz="2200" dirty="0">
                <a:solidFill>
                  <a:srgbClr val="C00000"/>
                </a:solidFill>
              </a:rPr>
              <a:t>gestures</a:t>
            </a:r>
            <a:r>
              <a:rPr lang="en-US" sz="2200" dirty="0"/>
              <a:t>, or other </a:t>
            </a:r>
            <a:r>
              <a:rPr lang="en-US" sz="2200" dirty="0">
                <a:solidFill>
                  <a:srgbClr val="C00000"/>
                </a:solidFill>
              </a:rPr>
              <a:t>input methods</a:t>
            </a:r>
            <a:r>
              <a:rPr lang="en-US" sz="2200" dirty="0"/>
              <a:t>. This interactivity allows them to manipulate objects, explore surroundings, and engage with the virtual content.</a:t>
            </a:r>
            <a:endParaRPr lang="en-IN" sz="2200" dirty="0"/>
          </a:p>
          <a:p>
            <a:pPr lvl="1"/>
            <a:r>
              <a:rPr lang="en-US" sz="2200" b="1" dirty="0"/>
              <a:t>360-Degree Content:</a:t>
            </a:r>
            <a:r>
              <a:rPr lang="en-US" sz="2200" dirty="0"/>
              <a:t> VR experiences often offer a </a:t>
            </a:r>
            <a:r>
              <a:rPr lang="en-US" sz="2200" dirty="0">
                <a:solidFill>
                  <a:srgbClr val="C00000"/>
                </a:solidFill>
              </a:rPr>
              <a:t>360-degree view</a:t>
            </a:r>
            <a:r>
              <a:rPr lang="en-US" sz="2200" dirty="0"/>
              <a:t>, meaning users can look in any direction and observe the virtual environment from various angles.</a:t>
            </a:r>
            <a:endParaRPr lang="en-IN" sz="2200" dirty="0"/>
          </a:p>
        </p:txBody>
      </p:sp>
    </p:spTree>
    <p:extLst>
      <p:ext uri="{BB962C8B-B14F-4D97-AF65-F5344CB8AC3E}">
        <p14:creationId xmlns:p14="http://schemas.microsoft.com/office/powerpoint/2010/main" val="360860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A2DE7-6F95-DA51-6548-9FDEC59406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B76F04-0AD3-64AD-1DB5-7F7FCB172914}"/>
              </a:ext>
            </a:extLst>
          </p:cNvPr>
          <p:cNvSpPr>
            <a:spLocks noGrp="1"/>
          </p:cNvSpPr>
          <p:nvPr>
            <p:ph type="title"/>
          </p:nvPr>
        </p:nvSpPr>
        <p:spPr>
          <a:xfrm>
            <a:off x="0" y="1"/>
            <a:ext cx="12192000" cy="711200"/>
          </a:xfrm>
        </p:spPr>
        <p:txBody>
          <a:bodyPr/>
          <a:lstStyle/>
          <a:p>
            <a:r>
              <a:rPr lang="en-US" dirty="0"/>
              <a:t>What is XR?</a:t>
            </a:r>
            <a:endParaRPr lang="en-IN" dirty="0"/>
          </a:p>
        </p:txBody>
      </p:sp>
      <p:sp>
        <p:nvSpPr>
          <p:cNvPr id="5" name="Content Placeholder 4">
            <a:extLst>
              <a:ext uri="{FF2B5EF4-FFF2-40B4-BE49-F238E27FC236}">
                <a16:creationId xmlns:a16="http://schemas.microsoft.com/office/drawing/2014/main" id="{1C5CD16A-6EAE-4DDD-BF17-D891738BAE13}"/>
              </a:ext>
            </a:extLst>
          </p:cNvPr>
          <p:cNvSpPr>
            <a:spLocks noGrp="1"/>
          </p:cNvSpPr>
          <p:nvPr>
            <p:ph idx="1"/>
          </p:nvPr>
        </p:nvSpPr>
        <p:spPr>
          <a:xfrm>
            <a:off x="131763" y="863600"/>
            <a:ext cx="11867404" cy="5591175"/>
          </a:xfrm>
        </p:spPr>
        <p:txBody>
          <a:bodyPr/>
          <a:lstStyle/>
          <a:p>
            <a:r>
              <a:rPr lang="en-US" dirty="0"/>
              <a:t>XR is a term used for “</a:t>
            </a:r>
            <a:r>
              <a:rPr lang="en-US" dirty="0">
                <a:solidFill>
                  <a:srgbClr val="C00000"/>
                </a:solidFill>
              </a:rPr>
              <a:t>extending</a:t>
            </a:r>
            <a:r>
              <a:rPr lang="en-US" dirty="0"/>
              <a:t>” our reality with the help of </a:t>
            </a:r>
            <a:r>
              <a:rPr lang="en-US" dirty="0">
                <a:solidFill>
                  <a:srgbClr val="C00000"/>
                </a:solidFill>
              </a:rPr>
              <a:t>technology</a:t>
            </a:r>
            <a:r>
              <a:rPr lang="en-US" dirty="0"/>
              <a:t>. It is essentially an </a:t>
            </a:r>
            <a:r>
              <a:rPr lang="en-US" dirty="0">
                <a:solidFill>
                  <a:srgbClr val="C00000"/>
                </a:solidFill>
              </a:rPr>
              <a:t>umbrella term</a:t>
            </a:r>
            <a:r>
              <a:rPr lang="en-US" dirty="0"/>
              <a:t> for all the </a:t>
            </a:r>
            <a:r>
              <a:rPr lang="en-US" dirty="0">
                <a:solidFill>
                  <a:srgbClr val="C00000"/>
                </a:solidFill>
              </a:rPr>
              <a:t>immersive technologies</a:t>
            </a:r>
            <a:r>
              <a:rPr lang="en-US" dirty="0"/>
              <a:t>, the ones we already have today – </a:t>
            </a:r>
            <a:r>
              <a:rPr lang="en-US" dirty="0">
                <a:solidFill>
                  <a:srgbClr val="C00000"/>
                </a:solidFill>
              </a:rPr>
              <a:t>Augmented Reality </a:t>
            </a:r>
            <a:r>
              <a:rPr lang="en-US" dirty="0"/>
              <a:t>(AR), </a:t>
            </a:r>
            <a:r>
              <a:rPr lang="en-US" dirty="0">
                <a:solidFill>
                  <a:srgbClr val="C00000"/>
                </a:solidFill>
              </a:rPr>
              <a:t>Virtual Reality </a:t>
            </a:r>
            <a:r>
              <a:rPr lang="en-US" dirty="0"/>
              <a:t>(VR), and </a:t>
            </a:r>
            <a:r>
              <a:rPr lang="en-US" dirty="0">
                <a:solidFill>
                  <a:srgbClr val="C00000"/>
                </a:solidFill>
              </a:rPr>
              <a:t>Mixed Reality </a:t>
            </a:r>
            <a:r>
              <a:rPr lang="en-US" dirty="0"/>
              <a:t>(MR) – plus the ones still to be created.</a:t>
            </a:r>
          </a:p>
          <a:p>
            <a:r>
              <a:rPr lang="en-US" dirty="0"/>
              <a:t>These </a:t>
            </a:r>
            <a:r>
              <a:rPr lang="en-US" dirty="0">
                <a:solidFill>
                  <a:srgbClr val="C00000"/>
                </a:solidFill>
              </a:rPr>
              <a:t>immersive technologies transform </a:t>
            </a:r>
            <a:r>
              <a:rPr lang="en-US" dirty="0"/>
              <a:t>the reality we experience by either blending the real, digital, and virtual worlds or by creating a new world altogether. A metaverse, considered to be the next generation of the internet, is a virtual environment where users can interact with each other in a digital space, similar to the real world. </a:t>
            </a:r>
          </a:p>
          <a:p>
            <a:r>
              <a:rPr lang="en-US" dirty="0"/>
              <a:t>It defines a </a:t>
            </a:r>
            <a:r>
              <a:rPr lang="en-US" dirty="0">
                <a:solidFill>
                  <a:srgbClr val="C00000"/>
                </a:solidFill>
              </a:rPr>
              <a:t>collective sharing space </a:t>
            </a:r>
            <a:r>
              <a:rPr lang="en-US" dirty="0"/>
              <a:t>by </a:t>
            </a:r>
            <a:r>
              <a:rPr lang="en-US" dirty="0">
                <a:solidFill>
                  <a:srgbClr val="C00000"/>
                </a:solidFill>
              </a:rPr>
              <a:t>combining physical reality</a:t>
            </a:r>
            <a:r>
              <a:rPr lang="en-US" dirty="0"/>
              <a:t>. </a:t>
            </a:r>
          </a:p>
          <a:p>
            <a:r>
              <a:rPr lang="en-US" dirty="0"/>
              <a:t>The </a:t>
            </a:r>
            <a:r>
              <a:rPr lang="en-US" dirty="0">
                <a:solidFill>
                  <a:srgbClr val="C00000"/>
                </a:solidFill>
              </a:rPr>
              <a:t>metavers</a:t>
            </a:r>
            <a:r>
              <a:rPr lang="en-US" dirty="0"/>
              <a:t>e is a </a:t>
            </a:r>
            <a:r>
              <a:rPr lang="en-US" dirty="0">
                <a:solidFill>
                  <a:srgbClr val="C00000"/>
                </a:solidFill>
              </a:rPr>
              <a:t>massively scalable</a:t>
            </a:r>
            <a:r>
              <a:rPr lang="en-US" dirty="0"/>
              <a:t>, </a:t>
            </a:r>
            <a:r>
              <a:rPr lang="en-US" dirty="0">
                <a:solidFill>
                  <a:srgbClr val="C00000"/>
                </a:solidFill>
              </a:rPr>
              <a:t>persistent network</a:t>
            </a:r>
            <a:r>
              <a:rPr lang="en-US" dirty="0"/>
              <a:t> of </a:t>
            </a:r>
            <a:r>
              <a:rPr lang="en-US" dirty="0">
                <a:solidFill>
                  <a:srgbClr val="C00000"/>
                </a:solidFill>
              </a:rPr>
              <a:t>interconnected virtual worlds </a:t>
            </a:r>
            <a:r>
              <a:rPr lang="en-US" dirty="0"/>
              <a:t>focused on real-time interaction where people can work, socially interact, transact, play and even create. Unlike our universe, we can have more than one metaverse.</a:t>
            </a:r>
          </a:p>
        </p:txBody>
      </p:sp>
    </p:spTree>
    <p:extLst>
      <p:ext uri="{BB962C8B-B14F-4D97-AF65-F5344CB8AC3E}">
        <p14:creationId xmlns:p14="http://schemas.microsoft.com/office/powerpoint/2010/main" val="98044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B3A6-65CC-A691-3F4F-61AC9AD8A0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6DB72F-9FDC-7B53-5859-EE11E8EACF9A}"/>
              </a:ext>
            </a:extLst>
          </p:cNvPr>
          <p:cNvSpPr>
            <a:spLocks noGrp="1"/>
          </p:cNvSpPr>
          <p:nvPr>
            <p:ph type="title"/>
          </p:nvPr>
        </p:nvSpPr>
        <p:spPr>
          <a:xfrm>
            <a:off x="0" y="1"/>
            <a:ext cx="12192000" cy="711200"/>
          </a:xfrm>
        </p:spPr>
        <p:txBody>
          <a:bodyPr/>
          <a:lstStyle/>
          <a:p>
            <a:r>
              <a:rPr lang="en-US" dirty="0"/>
              <a:t>AR-VR-MR</a:t>
            </a:r>
            <a:endParaRPr lang="en-IN" dirty="0"/>
          </a:p>
        </p:txBody>
      </p:sp>
      <p:pic>
        <p:nvPicPr>
          <p:cNvPr id="6" name="Content Placeholder 4">
            <a:extLst>
              <a:ext uri="{FF2B5EF4-FFF2-40B4-BE49-F238E27FC236}">
                <a16:creationId xmlns:a16="http://schemas.microsoft.com/office/drawing/2014/main" id="{8D8E745E-7EBA-B551-6D44-6E61F387369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 y="711201"/>
            <a:ext cx="12192000" cy="5881059"/>
          </a:xfrm>
        </p:spPr>
      </p:pic>
    </p:spTree>
    <p:extLst>
      <p:ext uri="{BB962C8B-B14F-4D97-AF65-F5344CB8AC3E}">
        <p14:creationId xmlns:p14="http://schemas.microsoft.com/office/powerpoint/2010/main" val="287998862"/>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4.xml><?xml version="1.0" encoding="utf-8"?>
<a:theme xmlns:a="http://schemas.openxmlformats.org/drawingml/2006/main" name="1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9928</TotalTime>
  <Words>6999</Words>
  <Application>Microsoft Office PowerPoint</Application>
  <PresentationFormat>Widescreen</PresentationFormat>
  <Paragraphs>399</Paragraphs>
  <Slides>63</Slides>
  <Notes>0</Notes>
  <HiddenSlides>0</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63</vt:i4>
      </vt:variant>
    </vt:vector>
  </HeadingPairs>
  <TitlesOfParts>
    <vt:vector size="75" baseType="lpstr">
      <vt:lpstr>Roboto</vt:lpstr>
      <vt:lpstr>Roboto Condensed</vt:lpstr>
      <vt:lpstr>Wingdings 2</vt:lpstr>
      <vt:lpstr>Wingdings</vt:lpstr>
      <vt:lpstr>Roboto Condensed Light</vt:lpstr>
      <vt:lpstr>Calibri</vt:lpstr>
      <vt:lpstr>Arial</vt:lpstr>
      <vt:lpstr>Wingdings 3</vt:lpstr>
      <vt:lpstr>Office Theme</vt:lpstr>
      <vt:lpstr>1_Office Theme</vt:lpstr>
      <vt:lpstr>VIdeo Lecture 16x9 Light Template</vt:lpstr>
      <vt:lpstr>1_VIdeo Lecture 16x9 Light Template</vt:lpstr>
      <vt:lpstr>Unit-02  Introduction to AR/VR  </vt:lpstr>
      <vt:lpstr>PowerPoint Presentation</vt:lpstr>
      <vt:lpstr>Basics of AR/VR</vt:lpstr>
      <vt:lpstr>What is AR?</vt:lpstr>
      <vt:lpstr>What is AR?</vt:lpstr>
      <vt:lpstr>What is VR?</vt:lpstr>
      <vt:lpstr>What is VR?</vt:lpstr>
      <vt:lpstr>What is XR?</vt:lpstr>
      <vt:lpstr>AR-VR-MR</vt:lpstr>
      <vt:lpstr>AR-VR-MR</vt:lpstr>
      <vt:lpstr>comparison of AR and VR</vt:lpstr>
      <vt:lpstr>AR Vs VR</vt:lpstr>
      <vt:lpstr>AR Vs VR</vt:lpstr>
      <vt:lpstr>AR Vs VR</vt:lpstr>
      <vt:lpstr>AR Vs VR</vt:lpstr>
      <vt:lpstr>Challenges with AR and VR</vt:lpstr>
      <vt:lpstr>Challenges with AR and VR</vt:lpstr>
      <vt:lpstr>Challenges with AR and VR</vt:lpstr>
      <vt:lpstr>Challenges with AR and VR</vt:lpstr>
      <vt:lpstr>AR-VR systems and functionality</vt:lpstr>
      <vt:lpstr>AR-VR systems and functionality</vt:lpstr>
      <vt:lpstr>AR-VR systems and functionality</vt:lpstr>
      <vt:lpstr>AR-VR systems and functionality</vt:lpstr>
      <vt:lpstr>AR-VR systems and functionality</vt:lpstr>
      <vt:lpstr>AR-VR systems and functionality</vt:lpstr>
      <vt:lpstr>Visualization techniques</vt:lpstr>
      <vt:lpstr>Visualization techniques</vt:lpstr>
      <vt:lpstr>Visualization techniques</vt:lpstr>
      <vt:lpstr>Visualization techniques</vt:lpstr>
      <vt:lpstr>Enhancing interactivity in AR-VR environments</vt:lpstr>
      <vt:lpstr>Enhancing interactivity in AR-VR environments</vt:lpstr>
      <vt:lpstr>Enhancing interactivity in AR-VR environments</vt:lpstr>
      <vt:lpstr>Enhancing interactivity in AR-VR environments</vt:lpstr>
      <vt:lpstr>Evaluating AR-VR systems</vt:lpstr>
      <vt:lpstr>Evaluating AR-VR systems</vt:lpstr>
      <vt:lpstr>Evaluating AR-VR systems</vt:lpstr>
      <vt:lpstr>Real-time computer graphics in AR-VR</vt:lpstr>
      <vt:lpstr>Real-time computer graphics in AR-VR</vt:lpstr>
      <vt:lpstr>Real-time computer graphics in AR-VR</vt:lpstr>
      <vt:lpstr>Real-time computer graphics in AR-VR</vt:lpstr>
      <vt:lpstr>Flight simulation AR-VR</vt:lpstr>
      <vt:lpstr>Flight simulation ARVR</vt:lpstr>
      <vt:lpstr>Flight simulation ARVR</vt:lpstr>
      <vt:lpstr>Virtual environment requirement AR-VR</vt:lpstr>
      <vt:lpstr>Virtual environment requirement AR-VR</vt:lpstr>
      <vt:lpstr>Virtual environment requirement AR-VR</vt:lpstr>
      <vt:lpstr>Virtual environment requirement AR-VR</vt:lpstr>
      <vt:lpstr>Benefits of virtual reality and augmented reality </vt:lpstr>
      <vt:lpstr>Benefits of virtual reality and augmented reality </vt:lpstr>
      <vt:lpstr>Benefits of virtual reality and augmented reality </vt:lpstr>
      <vt:lpstr>Benefits of virtual reality and augmented reality </vt:lpstr>
      <vt:lpstr>Benefits of virtual reality and augmented reality </vt:lpstr>
      <vt:lpstr>Disadvantages of virtual reality and augmented reality </vt:lpstr>
      <vt:lpstr>Disadvantages of virtual reality and augmented reality </vt:lpstr>
      <vt:lpstr>Disadvantages of virtual reality and augmented reality </vt:lpstr>
      <vt:lpstr>Disadvantages of virtual reality and augmented reality </vt:lpstr>
      <vt:lpstr>Applications of AR-VR </vt:lpstr>
      <vt:lpstr>Applications of AR-VR </vt:lpstr>
      <vt:lpstr>Viewing, analyzing and operating, complex assemblies </vt:lpstr>
      <vt:lpstr>Viewing, analyzing and operating, complex assemblies </vt:lpstr>
      <vt:lpstr>Viewing, analyzing and operating, complex assemblies </vt:lpstr>
      <vt:lpstr>Viewing, analyzing and operating, complex assemblies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Vaseem Ghada</cp:lastModifiedBy>
  <cp:revision>1737</cp:revision>
  <dcterms:created xsi:type="dcterms:W3CDTF">2020-05-01T05:09:15Z</dcterms:created>
  <dcterms:modified xsi:type="dcterms:W3CDTF">2025-09-08T05:48:50Z</dcterms:modified>
</cp:coreProperties>
</file>